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1"/>
  </p:notesMasterIdLst>
  <p:sldIdLst>
    <p:sldId id="257" r:id="rId6"/>
    <p:sldId id="320" r:id="rId7"/>
    <p:sldId id="321" r:id="rId8"/>
    <p:sldId id="322" r:id="rId9"/>
    <p:sldId id="2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68155" autoAdjust="0"/>
  </p:normalViewPr>
  <p:slideViewPr>
    <p:cSldViewPr snapToGrid="0">
      <p:cViewPr varScale="1">
        <p:scale>
          <a:sx n="71" d="100"/>
          <a:sy n="71" d="100"/>
        </p:scale>
        <p:origin x="14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83E7-520F-446D-A20B-A6F54AFE9320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D8DDB-1240-4839-BC7A-A9946008AA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932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health sun safety campaigns introduced during the 1980’s have successfully reduced skin cancer rates in Australia. </a:t>
            </a:r>
          </a:p>
          <a:p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 this success, high rates of sunburn continue to be reported by youth and young adults. </a:t>
            </a:r>
          </a:p>
          <a:p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such, new </a:t>
            </a:r>
            <a:r>
              <a:rPr lang="en-A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 to reinforce sun protection approaches in this demographic are needed.</a:t>
            </a:r>
            <a:endParaRPr lang="en-AU" dirty="0"/>
          </a:p>
          <a:p>
            <a:endParaRPr lang="en-AU" dirty="0"/>
          </a:p>
          <a:p>
            <a:r>
              <a:rPr lang="en-AU" dirty="0"/>
              <a:t>CHO report shows </a:t>
            </a:r>
          </a:p>
          <a:p>
            <a:endParaRPr lang="en-AU" dirty="0"/>
          </a:p>
          <a:p>
            <a:r>
              <a:rPr lang="en-AU" dirty="0"/>
              <a:t>In Queensland in 2020 young adults (18–29 year-olds) were at least four times more likely to report sunburn than older adults (65 years and older)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050B-29ED-4C19-9FE5-1E715600D23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815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design phase involved defining the problem, identifying stakeholders, choosing the technology platform, brainstorming and designing aesthetic elements. 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second design phase, we tested the prototype VR experience with stakeholders and end users in focus groups with feedback incorporated into refining and improving the design.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050B-29ED-4C19-9FE5-1E715600D23C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207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implementation of the VR game identified challenges around sharing VR equipment and hygiene issues. 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Qualitative feedback indicated high levels of satisfaction with all participants (n=18) reporting the VR game as ‘engaging’. </a:t>
            </a:r>
          </a:p>
          <a:p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Regarding safety, two participants (11.1%) reported a side effect of feeling nauseous during the experience.</a:t>
            </a:r>
          </a:p>
          <a:p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end user focus groups identified game improvements, suggesting an extended multi-stage experience with visual transitions to other environments and interactions involving cancer causation.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050B-29ED-4C19-9FE5-1E715600D23C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03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 is an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engaging platform for health information to be consumed. </a:t>
            </a:r>
          </a:p>
          <a:p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two-stage user centred design approach could be applied to other health programs in the future. </a:t>
            </a:r>
            <a:r>
              <a:rPr lang="en-A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Enhancing our understanding of user centred design </a:t>
            </a: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A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is an emerging field of research and th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A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knowledge generated from the implementation of this project has built our capacity.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050B-29ED-4C19-9FE5-1E715600D23C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815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EFE5-4621-465A-B1A5-F2885E8F19DA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1E57-F225-45BD-BC35-8111321D85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62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EFE5-4621-465A-B1A5-F2885E8F19DA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1E57-F225-45BD-BC35-8111321D85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34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EFE5-4621-465A-B1A5-F2885E8F19DA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1E57-F225-45BD-BC35-8111321D85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6867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lding slide Layout">
    <p:bg>
      <p:bgPr>
        <a:solidFill>
          <a:srgbClr val="003F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896299"/>
            <a:ext cx="4730754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37" y="1678569"/>
            <a:ext cx="1890513" cy="13613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04" y="3192406"/>
            <a:ext cx="1890513" cy="1460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039" y="188640"/>
            <a:ext cx="1890513" cy="1337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33" y="188640"/>
            <a:ext cx="2011699" cy="1326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3" y="188640"/>
            <a:ext cx="1922241" cy="1330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33" y="1686195"/>
            <a:ext cx="2011699" cy="1392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33" y="188640"/>
            <a:ext cx="2019040" cy="13267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92" y="1688420"/>
            <a:ext cx="2011699" cy="13613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93" y="3192407"/>
            <a:ext cx="2011699" cy="14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0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819A-F6C3-4D10-AA23-CAD3101962F9}" type="datetimeFigureOut">
              <a:rPr lang="en-AU" smtClean="0"/>
              <a:t>5/04/2021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933A-4544-4E2C-B216-4A550A456F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950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819A-F6C3-4D10-AA23-CAD3101962F9}" type="datetimeFigureOut">
              <a:rPr lang="en-AU" smtClean="0"/>
              <a:t>5/04/2021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933A-4544-4E2C-B216-4A550A456F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0749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819A-F6C3-4D10-AA23-CAD3101962F9}" type="datetimeFigureOut">
              <a:rPr lang="en-AU" smtClean="0"/>
              <a:t>5/04/2021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933A-4544-4E2C-B216-4A550A456F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6261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819A-F6C3-4D10-AA23-CAD3101962F9}" type="datetimeFigureOut">
              <a:rPr lang="en-AU" smtClean="0"/>
              <a:t>5/04/2021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933A-4544-4E2C-B216-4A550A456F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1235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819A-F6C3-4D10-AA23-CAD3101962F9}" type="datetimeFigureOut">
              <a:rPr lang="en-AU" smtClean="0"/>
              <a:t>5/04/2021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933A-4544-4E2C-B216-4A550A456F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502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819A-F6C3-4D10-AA23-CAD3101962F9}" type="datetimeFigureOut">
              <a:rPr lang="en-AU" smtClean="0"/>
              <a:t>5/04/2021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933A-4544-4E2C-B216-4A550A456F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4524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819A-F6C3-4D10-AA23-CAD3101962F9}" type="datetimeFigureOut">
              <a:rPr lang="en-AU" smtClean="0"/>
              <a:t>5/04/2021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933A-4544-4E2C-B216-4A550A456F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619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EFE5-4621-465A-B1A5-F2885E8F19DA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1E57-F225-45BD-BC35-8111321D85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469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819A-F6C3-4D10-AA23-CAD3101962F9}" type="datetimeFigureOut">
              <a:rPr lang="en-AU" smtClean="0"/>
              <a:t>5/04/2021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933A-4544-4E2C-B216-4A550A456F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41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819A-F6C3-4D10-AA23-CAD3101962F9}" type="datetimeFigureOut">
              <a:rPr lang="en-AU" smtClean="0"/>
              <a:t>5/04/2021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933A-4544-4E2C-B216-4A550A456F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3266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819A-F6C3-4D10-AA23-CAD3101962F9}" type="datetimeFigureOut">
              <a:rPr lang="en-AU" smtClean="0"/>
              <a:t>5/04/2021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933A-4544-4E2C-B216-4A550A456F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1540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819A-F6C3-4D10-AA23-CAD3101962F9}" type="datetimeFigureOut">
              <a:rPr lang="en-AU" smtClean="0"/>
              <a:t>5/04/2021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933A-4544-4E2C-B216-4A550A456F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121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EFE5-4621-465A-B1A5-F2885E8F19DA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1E57-F225-45BD-BC35-8111321D85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49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EFE5-4621-465A-B1A5-F2885E8F19DA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1E57-F225-45BD-BC35-8111321D85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92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EFE5-4621-465A-B1A5-F2885E8F19DA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1E57-F225-45BD-BC35-8111321D85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53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EFE5-4621-465A-B1A5-F2885E8F19DA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1E57-F225-45BD-BC35-8111321D85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547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EFE5-4621-465A-B1A5-F2885E8F19DA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1E57-F225-45BD-BC35-8111321D85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025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EFE5-4621-465A-B1A5-F2885E8F19DA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1E57-F225-45BD-BC35-8111321D85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26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EFE5-4621-465A-B1A5-F2885E8F19DA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1E57-F225-45BD-BC35-8111321D85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00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CEFE5-4621-465A-B1A5-F2885E8F19DA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F1E57-F225-45BD-BC35-8111321D85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14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1819A-F6C3-4D10-AA23-CAD3101962F9}" type="datetimeFigureOut">
              <a:rPr lang="en-AU" smtClean="0"/>
              <a:t>5/04/2021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6933A-4544-4E2C-B216-4A550A456F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210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8700" y="5855671"/>
            <a:ext cx="3768100" cy="862445"/>
          </a:xfrm>
          <a:prstGeom prst="rect">
            <a:avLst/>
          </a:prstGeom>
          <a:solidFill>
            <a:srgbClr val="003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336" y="44624"/>
            <a:ext cx="8568952" cy="1584176"/>
          </a:xfrm>
          <a:prstGeom prst="rect">
            <a:avLst/>
          </a:prstGeom>
          <a:solidFill>
            <a:srgbClr val="003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564" y="3097078"/>
            <a:ext cx="6565546" cy="1584176"/>
          </a:xfrm>
          <a:prstGeom prst="rect">
            <a:avLst/>
          </a:prstGeom>
          <a:solidFill>
            <a:srgbClr val="003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10" y="1490184"/>
            <a:ext cx="2173058" cy="1584176"/>
          </a:xfrm>
          <a:prstGeom prst="rect">
            <a:avLst/>
          </a:prstGeom>
          <a:solidFill>
            <a:srgbClr val="003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7568" y="147937"/>
            <a:ext cx="2028320" cy="14509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1817" y="1643242"/>
            <a:ext cx="2197266" cy="1451605"/>
          </a:xfrm>
          <a:prstGeom prst="rect">
            <a:avLst/>
          </a:prstGeom>
          <a:solidFill>
            <a:srgbClr val="003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r="3367"/>
          <a:stretch/>
        </p:blipFill>
        <p:spPr>
          <a:xfrm>
            <a:off x="139564" y="139884"/>
            <a:ext cx="2016224" cy="2880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r="2731" b="11357"/>
          <a:stretch/>
        </p:blipFill>
        <p:spPr>
          <a:xfrm>
            <a:off x="4295800" y="149927"/>
            <a:ext cx="2007134" cy="1406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3" r="706"/>
          <a:stretch/>
        </p:blipFill>
        <p:spPr>
          <a:xfrm>
            <a:off x="125042" y="3103081"/>
            <a:ext cx="2045267" cy="1206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91808" y="2353076"/>
            <a:ext cx="73953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virtual reality game for cancer prevention: Malignancy VR </a:t>
            </a:r>
            <a:endParaRPr lang="en-AU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dobe Fan Heiti Std B" panose="020B07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9367" y="5631897"/>
            <a:ext cx="6329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Adobe Arabic" panose="02040503050201020203" pitchFamily="18" charset="-78"/>
              </a:rPr>
              <a:t>Dr Elke Hacker</a:t>
            </a:r>
          </a:p>
        </p:txBody>
      </p:sp>
    </p:spTree>
    <p:extLst>
      <p:ext uri="{BB962C8B-B14F-4D97-AF65-F5344CB8AC3E}">
        <p14:creationId xmlns:p14="http://schemas.microsoft.com/office/powerpoint/2010/main" val="50160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669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Can a virtual reality experience improve sun protection behaviours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21138"/>
            <a:ext cx="12192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8E277-5F1B-4623-B22C-8BD1452F2687}"/>
              </a:ext>
            </a:extLst>
          </p:cNvPr>
          <p:cNvSpPr txBox="1"/>
          <p:nvPr/>
        </p:nvSpPr>
        <p:spPr>
          <a:xfrm>
            <a:off x="204677" y="2085632"/>
            <a:ext cx="6797701" cy="2489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Background:</a:t>
            </a: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health sun safety campaigns successfully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Queensland in 2020 young adults were at least four times more likely to report sunburn than older adults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Strategies required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C0D142-870F-4231-8696-97FC128F982A}"/>
              </a:ext>
            </a:extLst>
          </p:cNvPr>
          <p:cNvSpPr txBox="1"/>
          <p:nvPr/>
        </p:nvSpPr>
        <p:spPr>
          <a:xfrm>
            <a:off x="204678" y="4563857"/>
            <a:ext cx="6108404" cy="1346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 </a:t>
            </a:r>
            <a:r>
              <a:rPr lang="en-A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aim of this study was to develop a virtual reality (VR) game containing preventative skin cancer messaging, and to assess safety and satisfaction on the design based on end-user feedback. 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9506CAF7-1493-4EF5-BC06-F559A33C1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45" y="4761987"/>
            <a:ext cx="2488458" cy="1866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A4E798-DA44-49CC-949B-7BB38A89469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3613" r="7459" b="18932"/>
          <a:stretch/>
        </p:blipFill>
        <p:spPr>
          <a:xfrm>
            <a:off x="8215245" y="1976709"/>
            <a:ext cx="2385635" cy="24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669"/>
            <a:ext cx="4325420" cy="114300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Methods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4657"/>
            <a:ext cx="12192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8891C-3DAA-4C41-ABFA-00FDB6DCE88C}"/>
              </a:ext>
            </a:extLst>
          </p:cNvPr>
          <p:cNvSpPr txBox="1"/>
          <p:nvPr/>
        </p:nvSpPr>
        <p:spPr>
          <a:xfrm>
            <a:off x="60700" y="1688128"/>
            <a:ext cx="7903086" cy="1730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en-A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A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a two-phase design approach, we created a prototype VR game that immersed the player inside the human body while being confronted with growing cancer cells. </a:t>
            </a: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0EE349D2-AE29-49B9-ACC1-4D9AF71F1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" b="5841"/>
          <a:stretch/>
        </p:blipFill>
        <p:spPr>
          <a:xfrm>
            <a:off x="7999858" y="144254"/>
            <a:ext cx="4192142" cy="67380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B6E76C-DA17-4AF4-9935-807E8DBE280D}"/>
              </a:ext>
            </a:extLst>
          </p:cNvPr>
          <p:cNvGrpSpPr/>
          <p:nvPr/>
        </p:nvGrpSpPr>
        <p:grpSpPr>
          <a:xfrm>
            <a:off x="318975" y="3201046"/>
            <a:ext cx="4445530" cy="3488794"/>
            <a:chOff x="318975" y="3201046"/>
            <a:chExt cx="4445530" cy="3488794"/>
          </a:xfrm>
        </p:grpSpPr>
        <p:pic>
          <p:nvPicPr>
            <p:cNvPr id="7" name="Picture 6" descr="A group of people sitting in a chair&#10;&#10;Description automatically generated">
              <a:extLst>
                <a:ext uri="{FF2B5EF4-FFF2-40B4-BE49-F238E27FC236}">
                  <a16:creationId xmlns:a16="http://schemas.microsoft.com/office/drawing/2014/main" id="{EE5AAC6B-8E5E-4C39-ADD4-B5B896B5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75" y="3201046"/>
              <a:ext cx="4445530" cy="34564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0C09D0-6727-4896-B1A8-BDB53C0C7BEC}"/>
                </a:ext>
              </a:extLst>
            </p:cNvPr>
            <p:cNvSpPr txBox="1"/>
            <p:nvPr/>
          </p:nvSpPr>
          <p:spPr>
            <a:xfrm>
              <a:off x="318975" y="5980928"/>
              <a:ext cx="2573829" cy="7089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18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 users in focus groups</a:t>
              </a:r>
              <a:endParaRPr lang="en-A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22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669"/>
            <a:ext cx="12192000" cy="114300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Results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3630"/>
            <a:ext cx="12192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8891C-3DAA-4C41-ABFA-00FDB6DCE88C}"/>
              </a:ext>
            </a:extLst>
          </p:cNvPr>
          <p:cNvSpPr txBox="1"/>
          <p:nvPr/>
        </p:nvSpPr>
        <p:spPr>
          <a:xfrm>
            <a:off x="248896" y="1999083"/>
            <a:ext cx="52268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High levels of satisfaction</a:t>
            </a:r>
          </a:p>
          <a:p>
            <a:endParaRPr lang="en-AU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Two participants (11.1%) reported a side effect of feeling nauseous during the experience.</a:t>
            </a:r>
          </a:p>
          <a:p>
            <a:endParaRPr lang="en-AU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Improvements included extending the experience and more interactions involving cancer causation. </a:t>
            </a:r>
            <a:endParaRPr lang="en-AU" sz="2400" dirty="0"/>
          </a:p>
        </p:txBody>
      </p:sp>
      <p:pic>
        <p:nvPicPr>
          <p:cNvPr id="7" name="Picture 6" descr="A picture containing table, food, sitting, vehicle&#10;&#10;Description automatically generated">
            <a:extLst>
              <a:ext uri="{FF2B5EF4-FFF2-40B4-BE49-F238E27FC236}">
                <a16:creationId xmlns:a16="http://schemas.microsoft.com/office/drawing/2014/main" id="{2BC71E98-5717-4701-87B3-E8BB646B6B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1"/>
          <a:stretch/>
        </p:blipFill>
        <p:spPr>
          <a:xfrm>
            <a:off x="6716236" y="4378427"/>
            <a:ext cx="4728798" cy="231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table, sitting&#10;&#10;Description automatically generated">
            <a:extLst>
              <a:ext uri="{FF2B5EF4-FFF2-40B4-BE49-F238E27FC236}">
                <a16:creationId xmlns:a16="http://schemas.microsoft.com/office/drawing/2014/main" id="{2CCB9DF9-B862-4030-9AC0-AF48BC51B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36" y="1678727"/>
            <a:ext cx="4756540" cy="242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52D7A9-1928-4564-9E58-7CBC9CA4973F}"/>
              </a:ext>
            </a:extLst>
          </p:cNvPr>
          <p:cNvSpPr txBox="1"/>
          <p:nvPr/>
        </p:nvSpPr>
        <p:spPr>
          <a:xfrm>
            <a:off x="1177801" y="5841023"/>
            <a:ext cx="3369058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Arial Nova" panose="020B0504020202020204" pitchFamily="34" charset="0"/>
                <a:cs typeface="Aharoni" panose="02010803020104030203" pitchFamily="2" charset="-79"/>
              </a:rPr>
              <a:t>Play Video of the Game Experience</a:t>
            </a:r>
          </a:p>
        </p:txBody>
      </p:sp>
    </p:spTree>
    <p:extLst>
      <p:ext uri="{BB962C8B-B14F-4D97-AF65-F5344CB8AC3E}">
        <p14:creationId xmlns:p14="http://schemas.microsoft.com/office/powerpoint/2010/main" val="21421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9" y="125760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AU" sz="5810" b="1" dirty="0">
                <a:solidFill>
                  <a:schemeClr val="tx2"/>
                </a:solidFill>
                <a:latin typeface="+mn-lt"/>
              </a:rPr>
              <a:t>Conclusion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68760"/>
            <a:ext cx="12192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57872-CFD0-42EB-937C-6967AFBB93BD}"/>
              </a:ext>
            </a:extLst>
          </p:cNvPr>
          <p:cNvSpPr txBox="1"/>
          <p:nvPr/>
        </p:nvSpPr>
        <p:spPr>
          <a:xfrm>
            <a:off x="394033" y="2411760"/>
            <a:ext cx="1094183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 is an </a:t>
            </a:r>
            <a:r>
              <a:rPr lang="en-A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engaging platform</a:t>
            </a:r>
          </a:p>
          <a:p>
            <a:endParaRPr lang="en-AU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A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 centred design approach</a:t>
            </a:r>
          </a:p>
          <a:p>
            <a:endParaRPr lang="en-AU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A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merging field of research </a:t>
            </a:r>
            <a:r>
              <a:rPr lang="en-A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sharing k</a:t>
            </a:r>
            <a:r>
              <a:rPr lang="en-A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nowledge assists </a:t>
            </a:r>
            <a:r>
              <a:rPr lang="en-A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future </a:t>
            </a:r>
            <a:r>
              <a:rPr lang="en-A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programs</a:t>
            </a:r>
          </a:p>
          <a:p>
            <a:endParaRPr lang="en-A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2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7617a46b5024bd5af959b3036b162ea xmlns="45214841-d179-4c24-9a02-a1acd0d716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Curriculum support</TermName>
          <TermId xmlns="http://schemas.microsoft.com/office/infopath/2007/PartnerControls">62de08b3-b420-475d-bc2c-29c9ae550e61</TermId>
        </TermInfo>
      </Terms>
    </p7617a46b5024bd5af959b3036b162ea>
    <l9457d2d0f024b668a15488d0cd85765 xmlns="45214841-d179-4c24-9a02-a1acd0d716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Multimedia asset</TermName>
          <TermId xmlns="http://schemas.microsoft.com/office/infopath/2007/PartnerControls">b13eec2b-393d-4e27-92b8-0c51a7ba8b47</TermId>
        </TermInfo>
      </Terms>
    </l9457d2d0f024b668a15488d0cd85765>
    <TaxCatchAll xmlns="0519a28c-16ef-4319-8fb5-3dedc21794e1">
      <Value>102</Value>
      <Value>66</Value>
    </TaxCatchAll>
    <ac_group xmlns="e44be4b9-3863-4a40-b4c6-aeb3ef538c55" xsi:nil="true"/>
    <ac_Classification xmlns="e44be4b9-3863-4a40-b4c6-aeb3ef538c55">ACARA_62019</ac_Classification>
    <h4cc32ef43a24a1e89c88c0872b4f0b3 xmlns="6527affb-65bc-488a-a6d2-a176a88021df">
      <Terms xmlns="http://schemas.microsoft.com/office/infopath/2007/PartnerControls"/>
    </h4cc32ef43a24a1e89c88c0872b4f0b3>
    <TaxCatchAllLabel xmlns="0519a28c-16ef-4319-8fb5-3dedc21794e1"/>
    <ac_documentnumber xmlns="e44be4b9-3863-4a40-b4c6-aeb3ef538c55" xsi:nil="true"/>
    <Author_x002d_LisaVirtueCunnamullaP12SSQLD xmlns="00b822ae-1626-4f56-b7e6-a65269d74a34">
      <UserInfo>
        <DisplayName/>
        <AccountId xsi:nil="true"/>
        <AccountType/>
      </UserInfo>
    </Author_x002d_LisaVirtueCunnamullaP12SSQ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CARA Document" ma:contentTypeID="0x0101007A9D79ACD8B79D48A9A515D2FD058548008BCE3E307FE30D4ABA1624827A72884B" ma:contentTypeVersion="30" ma:contentTypeDescription="" ma:contentTypeScope="" ma:versionID="e14c084cdaa4b28231118cdd46b6ef54">
  <xsd:schema xmlns:xsd="http://www.w3.org/2001/XMLSchema" xmlns:xs="http://www.w3.org/2001/XMLSchema" xmlns:p="http://schemas.microsoft.com/office/2006/metadata/properties" xmlns:ns2="0519a28c-16ef-4319-8fb5-3dedc21794e1" xmlns:ns3="45214841-d179-4c24-9a02-a1acd0d71600" xmlns:ns4="6527affb-65bc-488a-a6d2-a176a88021df" xmlns:ns5="e44be4b9-3863-4a40-b4c6-aeb3ef538c55" xmlns:ns6="00b822ae-1626-4f56-b7e6-a65269d74a34" targetNamespace="http://schemas.microsoft.com/office/2006/metadata/properties" ma:root="true" ma:fieldsID="30ab4bea40a8d54bd85d406191dbf6c4" ns2:_="" ns3:_="" ns4:_="" ns5:_="" ns6:_="">
    <xsd:import namespace="0519a28c-16ef-4319-8fb5-3dedc21794e1"/>
    <xsd:import namespace="45214841-d179-4c24-9a02-a1acd0d71600"/>
    <xsd:import namespace="6527affb-65bc-488a-a6d2-a176a88021df"/>
    <xsd:import namespace="e44be4b9-3863-4a40-b4c6-aeb3ef538c55"/>
    <xsd:import namespace="00b822ae-1626-4f56-b7e6-a65269d74a34"/>
    <xsd:element name="properties">
      <xsd:complexType>
        <xsd:sequence>
          <xsd:element name="documentManagement">
            <xsd:complexType>
              <xsd:all>
                <xsd:element ref="ns3:l9457d2d0f024b668a15488d0cd85765" minOccurs="0"/>
                <xsd:element ref="ns2:TaxCatchAll" minOccurs="0"/>
                <xsd:element ref="ns2:TaxCatchAllLabel" minOccurs="0"/>
                <xsd:element ref="ns3:p7617a46b5024bd5af959b3036b162ea" minOccurs="0"/>
                <xsd:element ref="ns4:h4cc32ef43a24a1e89c88c0872b4f0b3" minOccurs="0"/>
                <xsd:element ref="ns5:ac_Classification" minOccurs="0"/>
                <xsd:element ref="ns5:ac_documentnumber" minOccurs="0"/>
                <xsd:element ref="ns5:ac_group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Location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GenerationTime" minOccurs="0"/>
                <xsd:element ref="ns6:MediaServiceEventHashCode" minOccurs="0"/>
                <xsd:element ref="ns2:RevIMUniqueID" minOccurs="0"/>
                <xsd:element ref="ns6:MediaServiceAutoKeyPoints" minOccurs="0"/>
                <xsd:element ref="ns6:MediaServiceKeyPoints" minOccurs="0"/>
                <xsd:element ref="ns6:Author_x002d_LisaVirtueCunnamullaP12SSQ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9a28c-16ef-4319-8fb5-3dedc21794e1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10a3057e-fbb7-4ded-bcc7-4b1346aab52b}" ma:internalName="TaxCatchAll" ma:showField="CatchAllData" ma:web="0519a28c-16ef-4319-8fb5-3dedc21794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0a3057e-fbb7-4ded-bcc7-4b1346aab52b}" ma:internalName="TaxCatchAllLabel" ma:readOnly="true" ma:showField="CatchAllDataLabel" ma:web="0519a28c-16ef-4319-8fb5-3dedc21794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vIMUniqueID" ma:index="31" nillable="true" ma:displayName="Document Number" ma:internalName="RevIMUnique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14841-d179-4c24-9a02-a1acd0d71600" elementFormDefault="qualified">
    <xsd:import namespace="http://schemas.microsoft.com/office/2006/documentManagement/types"/>
    <xsd:import namespace="http://schemas.microsoft.com/office/infopath/2007/PartnerControls"/>
    <xsd:element name="l9457d2d0f024b668a15488d0cd85765" ma:index="8" ma:taxonomy="true" ma:internalName="l9457d2d0f024b668a15488d0cd85765" ma:taxonomyFieldName="ac_documenttype" ma:displayName="Document Type" ma:default="" ma:fieldId="{59457d2d-0f02-4b66-8a15-488d0cd85765}" ma:sspId="13422630-9eec-4f54-8260-f622dc549660" ma:termSetId="4d94a6a9-32d8-4602-abc1-58a3e66b06f6" ma:anchorId="e31384e8-a607-4a02-aa38-6732998f0d8e" ma:open="false" ma:isKeyword="false">
      <xsd:complexType>
        <xsd:sequence>
          <xsd:element ref="pc:Terms" minOccurs="0" maxOccurs="1"/>
        </xsd:sequence>
      </xsd:complexType>
    </xsd:element>
    <xsd:element name="p7617a46b5024bd5af959b3036b162ea" ma:index="12" ma:taxonomy="true" ma:internalName="p7617a46b5024bd5af959b3036b162ea" ma:taxonomyFieldName="ac_Activity" ma:displayName="Activity" ma:default="" ma:fieldId="{97617a46-b502-4bd5-af95-9b3036b162ea}" ma:sspId="13422630-9eec-4f54-8260-f622dc549660" ma:termSetId="4d94a6a9-32d8-4602-abc1-58a3e66b06f6" ma:anchorId="d766b358-8515-4dad-b99d-e3bdb73f13c1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7affb-65bc-488a-a6d2-a176a88021df" elementFormDefault="qualified">
    <xsd:import namespace="http://schemas.microsoft.com/office/2006/documentManagement/types"/>
    <xsd:import namespace="http://schemas.microsoft.com/office/infopath/2007/PartnerControls"/>
    <xsd:element name="h4cc32ef43a24a1e89c88c0872b4f0b3" ma:index="15" nillable="true" ma:taxonomy="true" ma:internalName="h4cc32ef43a24a1e89c88c0872b4f0b3" ma:taxonomyFieldName="ac_keywords" ma:displayName="Keyword" ma:default="" ma:fieldId="{14cc32ef-43a2-4a1e-89c8-8c0872b4f0b3}" ma:sspId="13422630-9eec-4f54-8260-f622dc549660" ma:termSetId="4d94a6a9-32d8-4602-abc1-58a3e66b06f6" ma:anchorId="9530fc1f-8efa-4429-95e1-c7881984da16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be4b9-3863-4a40-b4c6-aeb3ef538c55" elementFormDefault="qualified">
    <xsd:import namespace="http://schemas.microsoft.com/office/2006/documentManagement/types"/>
    <xsd:import namespace="http://schemas.microsoft.com/office/infopath/2007/PartnerControls"/>
    <xsd:element name="ac_Classification" ma:index="17" nillable="true" ma:displayName="Classification" ma:hidden="true" ma:internalName="ac_Classification" ma:readOnly="false">
      <xsd:simpleType>
        <xsd:restriction base="dms:Text">
          <xsd:maxLength value="255"/>
        </xsd:restriction>
      </xsd:simpleType>
    </xsd:element>
    <xsd:element name="ac_documentnumber" ma:index="18" nillable="true" ma:displayName="Document Number" ma:hidden="true" ma:internalName="ac_documentnumber" ma:readOnly="false">
      <xsd:simpleType>
        <xsd:restriction base="dms:Text">
          <xsd:maxLength value="255"/>
        </xsd:restriction>
      </xsd:simpleType>
    </xsd:element>
    <xsd:element name="ac_group" ma:index="19" nillable="true" ma:displayName="Group" ma:hidden="true" ma:internalName="ac_group" ma:readOnly="false">
      <xsd:simpleType>
        <xsd:restriction base="dms:Text">
          <xsd:maxLength value="255"/>
        </xsd:restriction>
      </xsd:simple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822ae-1626-4f56-b7e6-a65269d74a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uthor_x002d_LisaVirtueCunnamullaP12SSQLD" ma:index="34" nillable="true" ma:displayName="Author-Lisa Virtue Cunnamulla P12SS QLD" ma:format="Dropdown" ma:list="UserInfo" ma:SharePointGroup="0" ma:internalName="Author_x002d_LisaVirtueCunnamullaP12SSQL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38704E-0E20-4A4A-8DF7-D5569C3918DB}">
  <ds:schemaRefs>
    <ds:schemaRef ds:uri="http://schemas.microsoft.com/office/2006/metadata/properties"/>
    <ds:schemaRef ds:uri="http://schemas.microsoft.com/office/infopath/2007/PartnerControls"/>
    <ds:schemaRef ds:uri="45214841-d179-4c24-9a02-a1acd0d71600"/>
    <ds:schemaRef ds:uri="0519a28c-16ef-4319-8fb5-3dedc21794e1"/>
    <ds:schemaRef ds:uri="e44be4b9-3863-4a40-b4c6-aeb3ef538c55"/>
    <ds:schemaRef ds:uri="6527affb-65bc-488a-a6d2-a176a88021df"/>
    <ds:schemaRef ds:uri="00b822ae-1626-4f56-b7e6-a65269d74a34"/>
  </ds:schemaRefs>
</ds:datastoreItem>
</file>

<file path=customXml/itemProps2.xml><?xml version="1.0" encoding="utf-8"?>
<ds:datastoreItem xmlns:ds="http://schemas.openxmlformats.org/officeDocument/2006/customXml" ds:itemID="{38C88A11-7491-4634-8E68-DEC06CE2B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CDBE10-C162-4CA5-85F6-542024D5EA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19a28c-16ef-4319-8fb5-3dedc21794e1"/>
    <ds:schemaRef ds:uri="45214841-d179-4c24-9a02-a1acd0d71600"/>
    <ds:schemaRef ds:uri="6527affb-65bc-488a-a6d2-a176a88021df"/>
    <ds:schemaRef ds:uri="e44be4b9-3863-4a40-b4c6-aeb3ef538c55"/>
    <ds:schemaRef ds:uri="00b822ae-1626-4f56-b7e6-a65269d74a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467</Words>
  <Application>Microsoft Office PowerPoint</Application>
  <PresentationFormat>Widescreen</PresentationFormat>
  <Paragraphs>53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2_Office Theme</vt:lpstr>
      <vt:lpstr>PowerPoint Presentation</vt:lpstr>
      <vt:lpstr>Can a virtual reality experience improve sun protection behaviours</vt:lpstr>
      <vt:lpstr>Methods</vt:lpstr>
      <vt:lpstr>Results</vt:lpstr>
      <vt:lpstr>Conclusion</vt:lpstr>
    </vt:vector>
  </TitlesOfParts>
  <Company>Queensland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Elke Hacker</dc:creator>
  <cp:lastModifiedBy>Elke Hacker</cp:lastModifiedBy>
  <cp:revision>115</cp:revision>
  <dcterms:created xsi:type="dcterms:W3CDTF">2019-07-15T15:51:09Z</dcterms:created>
  <dcterms:modified xsi:type="dcterms:W3CDTF">2021-04-06T05:19:21Z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0x0101007A9D79ACD8B79D48A9A515D2FD058548008BCE3E307FE30D4ABA1624827A72884B</vt:lpwstr>
  </property>
  <property fmtid="{D5CDD505-2E9C-101B-9397-08002B2CF9AE}" pid="3" name="ac_Activity">
    <vt:lpwstr>66;#Curriculum support|62de08b3-b420-475d-bc2c-29c9ae550e61</vt:lpwstr>
  </property>
  <property fmtid="{D5CDD505-2E9C-101B-9397-08002B2CF9AE}" pid="4" name="gb844606043843ca85709e79ee8bdc4e">
    <vt:lpwstr/>
  </property>
  <property fmtid="{D5CDD505-2E9C-101B-9397-08002B2CF9AE}" pid="5" name="ac_keywords">
    <vt:lpwstr/>
  </property>
  <property fmtid="{D5CDD505-2E9C-101B-9397-08002B2CF9AE}" pid="6" name="ac_projectphase">
    <vt:lpwstr/>
  </property>
  <property fmtid="{D5CDD505-2E9C-101B-9397-08002B2CF9AE}" pid="7" name="ac_documenttype">
    <vt:lpwstr>102;#Multimedia asset|b13eec2b-393d-4e27-92b8-0c51a7ba8b47</vt:lpwstr>
  </property>
</Properties>
</file>