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6"/>
  </p:notesMasterIdLst>
  <p:sldIdLst>
    <p:sldId id="285" r:id="rId5"/>
    <p:sldId id="568" r:id="rId6"/>
    <p:sldId id="269" r:id="rId7"/>
    <p:sldId id="271" r:id="rId8"/>
    <p:sldId id="270" r:id="rId9"/>
    <p:sldId id="569" r:id="rId10"/>
    <p:sldId id="595" r:id="rId11"/>
    <p:sldId id="265" r:id="rId12"/>
    <p:sldId id="577" r:id="rId13"/>
    <p:sldId id="566" r:id="rId14"/>
    <p:sldId id="567" r:id="rId15"/>
    <p:sldId id="591" r:id="rId16"/>
    <p:sldId id="578" r:id="rId17"/>
    <p:sldId id="579" r:id="rId18"/>
    <p:sldId id="581" r:id="rId19"/>
    <p:sldId id="570" r:id="rId20"/>
    <p:sldId id="572" r:id="rId21"/>
    <p:sldId id="573" r:id="rId22"/>
    <p:sldId id="582" r:id="rId23"/>
    <p:sldId id="571" r:id="rId24"/>
    <p:sldId id="273" r:id="rId25"/>
    <p:sldId id="257" r:id="rId26"/>
    <p:sldId id="276" r:id="rId27"/>
    <p:sldId id="583" r:id="rId28"/>
    <p:sldId id="585" r:id="rId29"/>
    <p:sldId id="586" r:id="rId30"/>
    <p:sldId id="587" r:id="rId31"/>
    <p:sldId id="277" r:id="rId32"/>
    <p:sldId id="588" r:id="rId33"/>
    <p:sldId id="563" r:id="rId34"/>
    <p:sldId id="589" r:id="rId35"/>
    <p:sldId id="564" r:id="rId36"/>
    <p:sldId id="593" r:id="rId37"/>
    <p:sldId id="278" r:id="rId38"/>
    <p:sldId id="590" r:id="rId39"/>
    <p:sldId id="280" r:id="rId40"/>
    <p:sldId id="281" r:id="rId41"/>
    <p:sldId id="275" r:id="rId42"/>
    <p:sldId id="290" r:id="rId43"/>
    <p:sldId id="279" r:id="rId44"/>
    <p:sldId id="283" r:id="rId45"/>
    <p:sldId id="284" r:id="rId46"/>
    <p:sldId id="274" r:id="rId47"/>
    <p:sldId id="286" r:id="rId48"/>
    <p:sldId id="287" r:id="rId49"/>
    <p:sldId id="288" r:id="rId50"/>
    <p:sldId id="574" r:id="rId51"/>
    <p:sldId id="575" r:id="rId52"/>
    <p:sldId id="594" r:id="rId53"/>
    <p:sldId id="592" r:id="rId54"/>
    <p:sldId id="282"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ghes, Melanie" initials="HM" lastIdx="2" clrIdx="0">
    <p:extLst>
      <p:ext uri="{19B8F6BF-5375-455C-9EA6-DF929625EA0E}">
        <p15:presenceInfo xmlns:p15="http://schemas.microsoft.com/office/powerpoint/2012/main" userId="S::Melanie.Hughes@acara.edu.au::468d718a-2420-457c-87a4-220a163736b7" providerId="AD"/>
      </p:ext>
    </p:extLst>
  </p:cmAuthor>
  <p:cmAuthor id="2" name="Jacqui Stone" initials="JS" lastIdx="44" clrIdx="1">
    <p:extLst>
      <p:ext uri="{19B8F6BF-5375-455C-9EA6-DF929625EA0E}">
        <p15:presenceInfo xmlns:p15="http://schemas.microsoft.com/office/powerpoint/2012/main" userId="Jacqui Ston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193"/>
    <a:srgbClr val="FFFF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CF2982-444B-4C9F-8034-D030FC1DBC22}" v="572" dt="2020-08-27T00:40:41.5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683" autoAdjust="0"/>
  </p:normalViewPr>
  <p:slideViewPr>
    <p:cSldViewPr snapToGrid="0">
      <p:cViewPr varScale="1">
        <p:scale>
          <a:sx n="129" d="100"/>
          <a:sy n="129" d="100"/>
        </p:scale>
        <p:origin x="1764" y="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commentAuthors" Target="commen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0-08-19T15:35:05.929" idx="38">
    <p:pos x="10" y="10"/>
    <p:text>Are images 2 and 4 different from each other? (Queried on worksheet also.)</p:text>
    <p:extLst>
      <p:ext uri="{C676402C-5697-4E1C-873F-D02D1690AC5C}">
        <p15:threadingInfo xmlns:p15="http://schemas.microsoft.com/office/powerpoint/2012/main" timeZoneBias="-600"/>
      </p:ext>
    </p:extLst>
  </p:cm>
</p: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5T08:06:28.899"/>
    </inkml:context>
    <inkml:brush xml:id="br0">
      <inkml:brushProperty name="width" value="0.05" units="cm"/>
      <inkml:brushProperty name="height" value="0.05" units="cm"/>
      <inkml:brushProperty name="ignorePressure" value="1"/>
    </inkml:brush>
  </inkml:definitions>
  <inkml:trace contextRef="#ctx0" brushRef="#br0">1 56,'0'-5,"0"-7,0-7,0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10A7A2-6619-4CF4-9E20-86000530FEC9}" type="datetimeFigureOut">
              <a:rPr lang="en-AU" smtClean="0"/>
              <a:t>29/11/2020</a:t>
            </a:fld>
            <a:endParaRPr lang="en-AU"/>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763420-E07E-4F45-A4D9-1517AA66FB6D}" type="slidenum">
              <a:rPr lang="en-AU" smtClean="0"/>
              <a:t>‹#›</a:t>
            </a:fld>
            <a:endParaRPr lang="en-AU"/>
          </a:p>
        </p:txBody>
      </p:sp>
    </p:spTree>
    <p:extLst>
      <p:ext uri="{BB962C8B-B14F-4D97-AF65-F5344CB8AC3E}">
        <p14:creationId xmlns:p14="http://schemas.microsoft.com/office/powerpoint/2010/main" val="2303835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youtube.com/watch?v=pkDwyXCL9bk"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youtube.com/watch?v=pkDwyXCL9bk"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8" Type="http://schemas.openxmlformats.org/officeDocument/2006/relationships/hyperlink" Target="https://www.youtube.com/watch?v=X1qQGry9_iw" TargetMode="External"/><Relationship Id="rId3" Type="http://schemas.openxmlformats.org/officeDocument/2006/relationships/hyperlink" Target="https://makecode.microbit.org/examples/egg-and-spoon" TargetMode="External"/><Relationship Id="rId7" Type="http://schemas.openxmlformats.org/officeDocument/2006/relationships/hyperlink" Target="https://www.makewonder.com/play/ideas/19/" TargetMode="External"/><Relationship Id="rId12" Type="http://schemas.openxmlformats.org/officeDocument/2006/relationships/hyperlink" Target="https://education.lego.com/en-us/lessons/mindstorms-ev3/object-detection#connect"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www.youtube.com/watch?v=8vHEqVdWn08" TargetMode="External"/><Relationship Id="rId11" Type="http://schemas.openxmlformats.org/officeDocument/2006/relationships/hyperlink" Target="https://www.youtube.com/watch?v=uU9YeoIKkYA" TargetMode="External"/><Relationship Id="rId5" Type="http://schemas.openxmlformats.org/officeDocument/2006/relationships/hyperlink" Target="https://www.youtube.com/watch?v=23xstN6hgKI" TargetMode="External"/><Relationship Id="rId10" Type="http://schemas.openxmlformats.org/officeDocument/2006/relationships/hyperlink" Target="https://makeymakey.com/blogs/how-to-instructions/makey-your-own-exit-ticket-or-data-tracker" TargetMode="External"/><Relationship Id="rId4" Type="http://schemas.openxmlformats.org/officeDocument/2006/relationships/hyperlink" Target="https://makecode.microbit.org/projects/step-counter" TargetMode="External"/><Relationship Id="rId9" Type="http://schemas.openxmlformats.org/officeDocument/2006/relationships/hyperlink" Target="https://www.instructables.com/id/Makey-Makey-Dance-Revolution/"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pixabay.com/photos/camera-digital-camera-lens-canon-4840105/" TargetMode="External"/><Relationship Id="rId3" Type="http://schemas.openxmlformats.org/officeDocument/2006/relationships/hyperlink" Target="https://pixabay.com/vectors/smartphone-android-os-samsung-153650/" TargetMode="External"/><Relationship Id="rId7" Type="http://schemas.openxmlformats.org/officeDocument/2006/relationships/hyperlink" Target="https://pixabay.com/photos/smartwatch-gadget-technology-smart-828786/"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pixabay.com/photos/workstation-pc-mac-apple-inc-405747/" TargetMode="External"/><Relationship Id="rId5" Type="http://schemas.openxmlformats.org/officeDocument/2006/relationships/hyperlink" Target="https://pixabay.com/photos/fluke-179-true-rms-multimeter-4623180/" TargetMode="External"/><Relationship Id="rId4" Type="http://schemas.openxmlformats.org/officeDocument/2006/relationships/hyperlink" Target="https://pixabay.com/photos/people-man-guy-mustache-2557494/"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Systems thinking helps us to identify all the parts of a system and how they are interrelated. It helps us to understand the impact on the whole system if something changes.</a:t>
            </a:r>
            <a:endParaRPr lang="en-AU"/>
          </a:p>
        </p:txBody>
      </p:sp>
      <p:sp>
        <p:nvSpPr>
          <p:cNvPr id="4" name="Slide Number Placeholder 3"/>
          <p:cNvSpPr>
            <a:spLocks noGrp="1"/>
          </p:cNvSpPr>
          <p:nvPr>
            <p:ph type="sldNum" sz="quarter" idx="5"/>
          </p:nvPr>
        </p:nvSpPr>
        <p:spPr/>
        <p:txBody>
          <a:bodyPr/>
          <a:lstStyle/>
          <a:p>
            <a:fld id="{69763420-E07E-4F45-A4D9-1517AA66FB6D}" type="slidenum">
              <a:rPr lang="en-AU" smtClean="0"/>
              <a:t>5</a:t>
            </a:fld>
            <a:endParaRPr lang="en-AU"/>
          </a:p>
        </p:txBody>
      </p:sp>
    </p:spTree>
    <p:extLst>
      <p:ext uri="{BB962C8B-B14F-4D97-AF65-F5344CB8AC3E}">
        <p14:creationId xmlns:p14="http://schemas.microsoft.com/office/powerpoint/2010/main" val="2277932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Teacher note: This is intended as an activity for formative assessment purposes. This could be done as a whole group, small group, paired or individual activity. It can be verbal, recorded as a video or audio file or written in the portfolio booklet.</a:t>
            </a:r>
          </a:p>
          <a:p>
            <a:endParaRPr lang="en-US"/>
          </a:p>
        </p:txBody>
      </p:sp>
      <p:sp>
        <p:nvSpPr>
          <p:cNvPr id="4" name="Slide Number Placeholder 3"/>
          <p:cNvSpPr>
            <a:spLocks noGrp="1"/>
          </p:cNvSpPr>
          <p:nvPr>
            <p:ph type="sldNum" sz="quarter" idx="5"/>
          </p:nvPr>
        </p:nvSpPr>
        <p:spPr/>
        <p:txBody>
          <a:bodyPr/>
          <a:lstStyle/>
          <a:p>
            <a:fld id="{69763420-E07E-4F45-A4D9-1517AA66FB6D}" type="slidenum">
              <a:rPr lang="en-AU" smtClean="0"/>
              <a:t>19</a:t>
            </a:fld>
            <a:endParaRPr lang="en-AU"/>
          </a:p>
        </p:txBody>
      </p:sp>
    </p:spTree>
    <p:extLst>
      <p:ext uri="{BB962C8B-B14F-4D97-AF65-F5344CB8AC3E}">
        <p14:creationId xmlns:p14="http://schemas.microsoft.com/office/powerpoint/2010/main" val="2053351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9763420-E07E-4F45-A4D9-1517AA66FB6D}" type="slidenum">
              <a:rPr lang="en-AU" smtClean="0"/>
              <a:t>23</a:t>
            </a:fld>
            <a:endParaRPr lang="en-AU"/>
          </a:p>
        </p:txBody>
      </p:sp>
    </p:spTree>
    <p:extLst>
      <p:ext uri="{BB962C8B-B14F-4D97-AF65-F5344CB8AC3E}">
        <p14:creationId xmlns:p14="http://schemas.microsoft.com/office/powerpoint/2010/main" val="22393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9763420-E07E-4F45-A4D9-1517AA66FB6D}" type="slidenum">
              <a:rPr lang="en-AU" smtClean="0"/>
              <a:t>26</a:t>
            </a:fld>
            <a:endParaRPr lang="en-AU"/>
          </a:p>
        </p:txBody>
      </p:sp>
    </p:spTree>
    <p:extLst>
      <p:ext uri="{BB962C8B-B14F-4D97-AF65-F5344CB8AC3E}">
        <p14:creationId xmlns:p14="http://schemas.microsoft.com/office/powerpoint/2010/main" val="2046339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Teacher note: This is intended as an activity for formative assessment purposes. This could be done as a whole group, small group, paired or individual activity. It can be verbal, recorded as a video or audio file or written in the portfolio booklet.</a:t>
            </a:r>
          </a:p>
        </p:txBody>
      </p:sp>
      <p:sp>
        <p:nvSpPr>
          <p:cNvPr id="4" name="Slide Number Placeholder 3"/>
          <p:cNvSpPr>
            <a:spLocks noGrp="1"/>
          </p:cNvSpPr>
          <p:nvPr>
            <p:ph type="sldNum" sz="quarter" idx="5"/>
          </p:nvPr>
        </p:nvSpPr>
        <p:spPr/>
        <p:txBody>
          <a:bodyPr/>
          <a:lstStyle/>
          <a:p>
            <a:fld id="{69763420-E07E-4F45-A4D9-1517AA66FB6D}" type="slidenum">
              <a:rPr lang="en-AU" smtClean="0"/>
              <a:t>28</a:t>
            </a:fld>
            <a:endParaRPr lang="en-AU"/>
          </a:p>
        </p:txBody>
      </p:sp>
    </p:spTree>
    <p:extLst>
      <p:ext uri="{BB962C8B-B14F-4D97-AF65-F5344CB8AC3E}">
        <p14:creationId xmlns:p14="http://schemas.microsoft.com/office/powerpoint/2010/main" val="66279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Teacher notes: This is intended as an individual activity for formative assessment purposes. It can be recorded as a video or audio file or written in the portfolio booklet.</a:t>
            </a:r>
          </a:p>
          <a:p>
            <a:r>
              <a:rPr lang="en-US"/>
              <a:t>Answers may include: Use a strong password. Don’t share passwords. Don’t let someone else use your login details. Don’t forward sensitive information.</a:t>
            </a:r>
          </a:p>
        </p:txBody>
      </p:sp>
      <p:sp>
        <p:nvSpPr>
          <p:cNvPr id="4" name="Slide Number Placeholder 3"/>
          <p:cNvSpPr>
            <a:spLocks noGrp="1"/>
          </p:cNvSpPr>
          <p:nvPr>
            <p:ph type="sldNum" sz="quarter" idx="5"/>
          </p:nvPr>
        </p:nvSpPr>
        <p:spPr/>
        <p:txBody>
          <a:bodyPr/>
          <a:lstStyle/>
          <a:p>
            <a:fld id="{69763420-E07E-4F45-A4D9-1517AA66FB6D}" type="slidenum">
              <a:rPr lang="en-AU" smtClean="0"/>
              <a:t>29</a:t>
            </a:fld>
            <a:endParaRPr lang="en-AU"/>
          </a:p>
        </p:txBody>
      </p:sp>
    </p:spTree>
    <p:extLst>
      <p:ext uri="{BB962C8B-B14F-4D97-AF65-F5344CB8AC3E}">
        <p14:creationId xmlns:p14="http://schemas.microsoft.com/office/powerpoint/2010/main" val="3266092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Teacher note: This is intended as an activity for formative assessment purposes. This could be done as a whole group, small group, paired or individual activity. It can be verbal, recorded as a video or audio file or written in the portfolio booklet. </a:t>
            </a:r>
            <a:br>
              <a:rPr lang="en-US"/>
            </a:br>
            <a:r>
              <a:rPr lang="en-US"/>
              <a:t>Answers might include: networked productivity software, online shopping, social networks, music and video streaming services, internet services, online games (including large gaming networks such as the PlayStation network, Minecraft). These are good opportunities to have incidental discussions about protective behaviours on social network and gaming platforms.</a:t>
            </a:r>
          </a:p>
        </p:txBody>
      </p:sp>
      <p:sp>
        <p:nvSpPr>
          <p:cNvPr id="4" name="Slide Number Placeholder 3"/>
          <p:cNvSpPr>
            <a:spLocks noGrp="1"/>
          </p:cNvSpPr>
          <p:nvPr>
            <p:ph type="sldNum" sz="quarter" idx="5"/>
          </p:nvPr>
        </p:nvSpPr>
        <p:spPr/>
        <p:txBody>
          <a:bodyPr/>
          <a:lstStyle/>
          <a:p>
            <a:fld id="{69763420-E07E-4F45-A4D9-1517AA66FB6D}" type="slidenum">
              <a:rPr lang="en-AU" smtClean="0"/>
              <a:t>31</a:t>
            </a:fld>
            <a:endParaRPr lang="en-AU"/>
          </a:p>
        </p:txBody>
      </p:sp>
    </p:spTree>
    <p:extLst>
      <p:ext uri="{BB962C8B-B14F-4D97-AF65-F5344CB8AC3E}">
        <p14:creationId xmlns:p14="http://schemas.microsoft.com/office/powerpoint/2010/main" val="499965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Teacher note: This is intended as an activity for formative assessment purposes. This could be done as a small group, paired or individual activity. It can be verbal, recorded as a video or audio file or written in the portfolio booklet.</a:t>
            </a:r>
          </a:p>
          <a:p>
            <a:endParaRPr lang="en-US"/>
          </a:p>
        </p:txBody>
      </p:sp>
      <p:sp>
        <p:nvSpPr>
          <p:cNvPr id="4" name="Slide Number Placeholder 3"/>
          <p:cNvSpPr>
            <a:spLocks noGrp="1"/>
          </p:cNvSpPr>
          <p:nvPr>
            <p:ph type="sldNum" sz="quarter" idx="5"/>
          </p:nvPr>
        </p:nvSpPr>
        <p:spPr/>
        <p:txBody>
          <a:bodyPr/>
          <a:lstStyle/>
          <a:p>
            <a:fld id="{69763420-E07E-4F45-A4D9-1517AA66FB6D}" type="slidenum">
              <a:rPr lang="en-AU" smtClean="0"/>
              <a:t>33</a:t>
            </a:fld>
            <a:endParaRPr lang="en-AU"/>
          </a:p>
        </p:txBody>
      </p:sp>
    </p:spTree>
    <p:extLst>
      <p:ext uri="{BB962C8B-B14F-4D97-AF65-F5344CB8AC3E}">
        <p14:creationId xmlns:p14="http://schemas.microsoft.com/office/powerpoint/2010/main" val="30377640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763420-E07E-4F45-A4D9-1517AA66FB6D}" type="slidenum">
              <a:rPr lang="en-AU" smtClean="0"/>
              <a:t>34</a:t>
            </a:fld>
            <a:endParaRPr lang="en-AU"/>
          </a:p>
        </p:txBody>
      </p:sp>
    </p:spTree>
    <p:extLst>
      <p:ext uri="{BB962C8B-B14F-4D97-AF65-F5344CB8AC3E}">
        <p14:creationId xmlns:p14="http://schemas.microsoft.com/office/powerpoint/2010/main" val="413832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763420-E07E-4F45-A4D9-1517AA66FB6D}" type="slidenum">
              <a:rPr lang="en-AU" smtClean="0"/>
              <a:t>35</a:t>
            </a:fld>
            <a:endParaRPr lang="en-AU"/>
          </a:p>
        </p:txBody>
      </p:sp>
    </p:spTree>
    <p:extLst>
      <p:ext uri="{BB962C8B-B14F-4D97-AF65-F5344CB8AC3E}">
        <p14:creationId xmlns:p14="http://schemas.microsoft.com/office/powerpoint/2010/main" val="30454636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763420-E07E-4F45-A4D9-1517AA66FB6D}" type="slidenum">
              <a:rPr lang="en-AU" smtClean="0"/>
              <a:t>36</a:t>
            </a:fld>
            <a:endParaRPr lang="en-AU"/>
          </a:p>
        </p:txBody>
      </p:sp>
    </p:spTree>
    <p:extLst>
      <p:ext uri="{BB962C8B-B14F-4D97-AF65-F5344CB8AC3E}">
        <p14:creationId xmlns:p14="http://schemas.microsoft.com/office/powerpoint/2010/main" val="1042974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Re copyright do we have permission to show tablet and Sphero even with your image on the tablet screen? Both are branded products?</a:t>
            </a:r>
          </a:p>
          <a:p>
            <a:r>
              <a:rPr lang="en-US"/>
              <a:t>We may need the ACARA disclaimer from classroom ideas that says …</a:t>
            </a:r>
          </a:p>
          <a:p>
            <a:endParaRPr lang="en-US"/>
          </a:p>
          <a:p>
            <a:r>
              <a:rPr lang="en-AU" sz="1800" b="1">
                <a:effectLst/>
                <a:latin typeface="Arial" panose="020B0604020202020204" pitchFamily="34" charset="0"/>
                <a:ea typeface="Times New Roman" panose="02020603050405020304" pitchFamily="18" charset="0"/>
              </a:rPr>
              <a:t>Disclaimer:</a:t>
            </a:r>
            <a:r>
              <a:rPr lang="en-AU" sz="1800">
                <a:effectLst/>
                <a:latin typeface="Arial" panose="020B0604020202020204" pitchFamily="34" charset="0"/>
                <a:ea typeface="Times New Roman" panose="02020603050405020304" pitchFamily="18" charset="0"/>
              </a:rPr>
              <a:t> ACARA does not endorse any product or make any representations as to the quality of such products. This resource is indicative only. Any product that uses material published on the ACARA website should not be taken to be affiliated with ACARA or have the sponsorship or approval of ACARA. It is up to each person to make their own assessment of the product, taking into account matters including the degree to which the materials align with the content descriptions and achievement standards of the Australian Curriculum. The Creative Commons licence BY 4.0 does not apply to any trademark-protected material. </a:t>
            </a:r>
            <a:endParaRPr lang="en-AU"/>
          </a:p>
        </p:txBody>
      </p:sp>
      <p:sp>
        <p:nvSpPr>
          <p:cNvPr id="4" name="Slide Number Placeholder 3"/>
          <p:cNvSpPr>
            <a:spLocks noGrp="1"/>
          </p:cNvSpPr>
          <p:nvPr>
            <p:ph type="sldNum" sz="quarter" idx="5"/>
          </p:nvPr>
        </p:nvSpPr>
        <p:spPr/>
        <p:txBody>
          <a:bodyPr/>
          <a:lstStyle/>
          <a:p>
            <a:fld id="{69763420-E07E-4F45-A4D9-1517AA66FB6D}" type="slidenum">
              <a:rPr lang="en-AU" smtClean="0"/>
              <a:t>10</a:t>
            </a:fld>
            <a:endParaRPr lang="en-AU"/>
          </a:p>
        </p:txBody>
      </p:sp>
    </p:spTree>
    <p:extLst>
      <p:ext uri="{BB962C8B-B14F-4D97-AF65-F5344CB8AC3E}">
        <p14:creationId xmlns:p14="http://schemas.microsoft.com/office/powerpoint/2010/main" val="24194100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Teacher note: This is intended as an activity for formative assessment purposes. This could be done as a whole group, small group, paired or individual activity. Give students two different online systems to compare, for example Google Maps and OpenStreetMap. </a:t>
            </a:r>
            <a:br>
              <a:rPr lang="en-US"/>
            </a:br>
            <a:r>
              <a:rPr lang="en-US"/>
              <a:t>Answers might include: They both have a north pointer. Both have satellite view. One gives cycle maps and the other doesn’t. One has population data and the other doesn’t. The answers aren’t important. This is time for students to become familiar with the overlays and options available for information searches. When considering sustainability, discuss the social sustainability and how paper maps go out of date and how online maps are updated frequently, often in response to real-time data; for example, traffic jams are indicated on live maps due to the number of mobile phones detected within a small radius. Discuss the economic sustainability of online maps vs printed maps and the energy it takes to produce them. Discuss the environmental sustainability and the resources needed to produce them. Is an online map more environmentally sustainable? Why or why not?</a:t>
            </a:r>
          </a:p>
        </p:txBody>
      </p:sp>
      <p:sp>
        <p:nvSpPr>
          <p:cNvPr id="4" name="Slide Number Placeholder 3"/>
          <p:cNvSpPr>
            <a:spLocks noGrp="1"/>
          </p:cNvSpPr>
          <p:nvPr>
            <p:ph type="sldNum" sz="quarter" idx="5"/>
          </p:nvPr>
        </p:nvSpPr>
        <p:spPr/>
        <p:txBody>
          <a:bodyPr/>
          <a:lstStyle/>
          <a:p>
            <a:fld id="{69763420-E07E-4F45-A4D9-1517AA66FB6D}" type="slidenum">
              <a:rPr lang="en-AU" smtClean="0"/>
              <a:t>37</a:t>
            </a:fld>
            <a:endParaRPr lang="en-AU"/>
          </a:p>
        </p:txBody>
      </p:sp>
    </p:spTree>
    <p:extLst>
      <p:ext uri="{BB962C8B-B14F-4D97-AF65-F5344CB8AC3E}">
        <p14:creationId xmlns:p14="http://schemas.microsoft.com/office/powerpoint/2010/main" val="13702789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Teacher note: This is an ‘impacts’ question (a key concept in the Digital Technologies curriculum). This is intended as a whole class discussion. Ask students what would happen if there was a case whereby someone was trying to protect their identity and their personal information was given out in an online map. For example, a famous pop star could have been photographed outside their house. What could happen? A family might have escaped from a war-torn country where their safety was compromised, and their personal information is made open to the world. Please have age-appropriate discussions with students and monitor for discomfort or emotional triggers (e.g. a child in protective custody).</a:t>
            </a:r>
          </a:p>
        </p:txBody>
      </p:sp>
      <p:sp>
        <p:nvSpPr>
          <p:cNvPr id="4" name="Slide Number Placeholder 3"/>
          <p:cNvSpPr>
            <a:spLocks noGrp="1"/>
          </p:cNvSpPr>
          <p:nvPr>
            <p:ph type="sldNum" sz="quarter" idx="5"/>
          </p:nvPr>
        </p:nvSpPr>
        <p:spPr/>
        <p:txBody>
          <a:bodyPr/>
          <a:lstStyle/>
          <a:p>
            <a:fld id="{69763420-E07E-4F45-A4D9-1517AA66FB6D}" type="slidenum">
              <a:rPr lang="en-AU" smtClean="0"/>
              <a:t>38</a:t>
            </a:fld>
            <a:endParaRPr lang="en-AU"/>
          </a:p>
        </p:txBody>
      </p:sp>
    </p:spTree>
    <p:extLst>
      <p:ext uri="{BB962C8B-B14F-4D97-AF65-F5344CB8AC3E}">
        <p14:creationId xmlns:p14="http://schemas.microsoft.com/office/powerpoint/2010/main" val="10866858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Teacher note: This is intended as an activity for formative assessment purposes. This could be done as a whole group, small group, paired or individual activity. Students might give answers like money being taken from bank accounts, plagiarism, identity theft. Keep discussions age appropriate and check for emotional triggers. Privacy includes password protection and blurring of faces and identifying features in images and videos.</a:t>
            </a:r>
          </a:p>
        </p:txBody>
      </p:sp>
      <p:sp>
        <p:nvSpPr>
          <p:cNvPr id="4" name="Slide Number Placeholder 3"/>
          <p:cNvSpPr>
            <a:spLocks noGrp="1"/>
          </p:cNvSpPr>
          <p:nvPr>
            <p:ph type="sldNum" sz="quarter" idx="5"/>
          </p:nvPr>
        </p:nvSpPr>
        <p:spPr/>
        <p:txBody>
          <a:bodyPr/>
          <a:lstStyle/>
          <a:p>
            <a:fld id="{69763420-E07E-4F45-A4D9-1517AA66FB6D}" type="slidenum">
              <a:rPr lang="en-AU" smtClean="0"/>
              <a:t>39</a:t>
            </a:fld>
            <a:endParaRPr lang="en-AU"/>
          </a:p>
        </p:txBody>
      </p:sp>
    </p:spTree>
    <p:extLst>
      <p:ext uri="{BB962C8B-B14F-4D97-AF65-F5344CB8AC3E}">
        <p14:creationId xmlns:p14="http://schemas.microsoft.com/office/powerpoint/2010/main" val="17377902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Teacher note: This is intended as an activity for formative assessment purposes. This could be done as a whole group or small group activity. This website shows data on recent and active bushfires. Students might give answers like keeping an eye on local natural disasters such as bushfires to alert people about whether they should travel or not. Keep discussions age appropriate and check for emotional triggers.</a:t>
            </a:r>
          </a:p>
          <a:p>
            <a:endParaRPr lang="en-US"/>
          </a:p>
        </p:txBody>
      </p:sp>
      <p:sp>
        <p:nvSpPr>
          <p:cNvPr id="4" name="Slide Number Placeholder 3"/>
          <p:cNvSpPr>
            <a:spLocks noGrp="1"/>
          </p:cNvSpPr>
          <p:nvPr>
            <p:ph type="sldNum" sz="quarter" idx="5"/>
          </p:nvPr>
        </p:nvSpPr>
        <p:spPr/>
        <p:txBody>
          <a:bodyPr/>
          <a:lstStyle/>
          <a:p>
            <a:fld id="{69763420-E07E-4F45-A4D9-1517AA66FB6D}" type="slidenum">
              <a:rPr lang="en-AU" smtClean="0"/>
              <a:t>40</a:t>
            </a:fld>
            <a:endParaRPr lang="en-AU"/>
          </a:p>
        </p:txBody>
      </p:sp>
    </p:spTree>
    <p:extLst>
      <p:ext uri="{BB962C8B-B14F-4D97-AF65-F5344CB8AC3E}">
        <p14:creationId xmlns:p14="http://schemas.microsoft.com/office/powerpoint/2010/main" val="34391665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Teacher note: This is intended as an activity for whole class formative assessment purposes. The purpose is to gauge if students understand how GIS works and could be useful. Discussions around the power of online maps versus traditional paper maps might be appropriate here, although it is covered a little later in the slideshow.</a:t>
            </a:r>
          </a:p>
        </p:txBody>
      </p:sp>
      <p:sp>
        <p:nvSpPr>
          <p:cNvPr id="4" name="Slide Number Placeholder 3"/>
          <p:cNvSpPr>
            <a:spLocks noGrp="1"/>
          </p:cNvSpPr>
          <p:nvPr>
            <p:ph type="sldNum" sz="quarter" idx="5"/>
          </p:nvPr>
        </p:nvSpPr>
        <p:spPr/>
        <p:txBody>
          <a:bodyPr/>
          <a:lstStyle/>
          <a:p>
            <a:fld id="{69763420-E07E-4F45-A4D9-1517AA66FB6D}" type="slidenum">
              <a:rPr lang="en-AU" smtClean="0"/>
              <a:t>41</a:t>
            </a:fld>
            <a:endParaRPr lang="en-AU"/>
          </a:p>
        </p:txBody>
      </p:sp>
    </p:spTree>
    <p:extLst>
      <p:ext uri="{BB962C8B-B14F-4D97-AF65-F5344CB8AC3E}">
        <p14:creationId xmlns:p14="http://schemas.microsoft.com/office/powerpoint/2010/main" val="11310478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 This is intended as an activity for formative assessment purposes. This could be done as a small group, paired or individual activity.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Considerations: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an opportunity to discuss common features of satellite maps, including labels and view/zoom tools especially if these are new concepts for your students.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Segoe UI" panose="020B0502040204020203" pitchFamily="34" charset="0"/>
              </a:rPr>
              <a:t>Excluding areas that are out of bounds. Using only satellite view it might also be difficult to tell buildings (indoor space) apart from COLAs and covered walkways (outdoor shade space). </a:t>
            </a:r>
            <a:r>
              <a:rPr lang="en-US" dirty="0"/>
              <a:t>It is important that students are able to identify various items on the map in order to build a common understanding of what is represented. </a:t>
            </a:r>
            <a:endParaRPr lang="en-US" sz="1200" dirty="0">
              <a:latin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Since we are asking students to think about shaded areas in the following activities, it might be useful to discuss the fact that the satellite map they are viewing is only a snapshot of the time of day this image was captured. </a:t>
            </a:r>
            <a:r>
              <a:rPr lang="en-US" sz="1800" dirty="0">
                <a:latin typeface="Segoe UI" panose="020B0502040204020203" pitchFamily="34" charset="0"/>
              </a:rPr>
              <a:t>As with all outdoor areas, the amount of shade will change according to the time of day (among other things). Even the full area of a COLA may not ever be 'in the shade’.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latin typeface="Segoe UI" panose="020B0502040204020203" pitchFamily="34" charset="0"/>
              </a:rPr>
              <a:t>Depending upon the task the teachers designs and links to other learning areas, it may be useful to discuss the fact that not all areas that give shade block UV rays fully. This will depend on the material, e.g. shade cloth vs steel.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69763420-E07E-4F45-A4D9-1517AA66FB6D}" type="slidenum">
              <a:rPr lang="en-AU" smtClean="0"/>
              <a:t>42</a:t>
            </a:fld>
            <a:endParaRPr lang="en-AU"/>
          </a:p>
        </p:txBody>
      </p:sp>
    </p:spTree>
    <p:extLst>
      <p:ext uri="{BB962C8B-B14F-4D97-AF65-F5344CB8AC3E}">
        <p14:creationId xmlns:p14="http://schemas.microsoft.com/office/powerpoint/2010/main" val="19434293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 This is intended as an activity for formative assessment purposes. This could be done as a small group, paired or individual activity.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Scribble Maps video tutorial (5min 39sec) </a:t>
            </a:r>
            <a:r>
              <a:rPr lang="en-AU" dirty="0">
                <a:hlinkClick r:id="rId3"/>
              </a:rPr>
              <a:t>https://www.youtube.com/watch?v=pkDwyXCL9bk</a:t>
            </a:r>
            <a:endParaRPr lang="en-US" dirty="0"/>
          </a:p>
          <a:p>
            <a:endParaRPr lang="en-US" dirty="0"/>
          </a:p>
        </p:txBody>
      </p:sp>
      <p:sp>
        <p:nvSpPr>
          <p:cNvPr id="4" name="Slide Number Placeholder 3"/>
          <p:cNvSpPr>
            <a:spLocks noGrp="1"/>
          </p:cNvSpPr>
          <p:nvPr>
            <p:ph type="sldNum" sz="quarter" idx="5"/>
          </p:nvPr>
        </p:nvSpPr>
        <p:spPr/>
        <p:txBody>
          <a:bodyPr/>
          <a:lstStyle/>
          <a:p>
            <a:fld id="{69763420-E07E-4F45-A4D9-1517AA66FB6D}" type="slidenum">
              <a:rPr lang="en-AU" smtClean="0"/>
              <a:t>43</a:t>
            </a:fld>
            <a:endParaRPr lang="en-AU"/>
          </a:p>
        </p:txBody>
      </p:sp>
    </p:spTree>
    <p:extLst>
      <p:ext uri="{BB962C8B-B14F-4D97-AF65-F5344CB8AC3E}">
        <p14:creationId xmlns:p14="http://schemas.microsoft.com/office/powerpoint/2010/main" val="18350018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 This is intended as an activity for formative assessment purposes. This could be done as a small group, paired or individual activity.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Considerations: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Segoe UI" panose="020B0502040204020203" pitchFamily="34" charset="0"/>
              </a:rPr>
              <a:t>For question number 4, students will use the Scribble Maps map to calculate the total area of outdoor shaded spaces they are able to identify. As with all outdoor areas, the amount of shade will change according to the time of day (among other things). Even the full area of a COLA may not ever be 'in the shade’.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Scribble Maps video tutorial (5min 39sec) </a:t>
            </a:r>
            <a:r>
              <a:rPr lang="en-AU" dirty="0">
                <a:hlinkClick r:id="rId3"/>
              </a:rPr>
              <a:t>https://www.youtube.com/watch?v=pkDwyXCL9bk</a:t>
            </a:r>
            <a:endParaRPr lang="en-US" dirty="0"/>
          </a:p>
          <a:p>
            <a:endParaRPr lang="en-US" dirty="0"/>
          </a:p>
        </p:txBody>
      </p:sp>
      <p:sp>
        <p:nvSpPr>
          <p:cNvPr id="4" name="Slide Number Placeholder 3"/>
          <p:cNvSpPr>
            <a:spLocks noGrp="1"/>
          </p:cNvSpPr>
          <p:nvPr>
            <p:ph type="sldNum" sz="quarter" idx="5"/>
          </p:nvPr>
        </p:nvSpPr>
        <p:spPr/>
        <p:txBody>
          <a:bodyPr/>
          <a:lstStyle/>
          <a:p>
            <a:fld id="{69763420-E07E-4F45-A4D9-1517AA66FB6D}" type="slidenum">
              <a:rPr lang="en-AU" smtClean="0"/>
              <a:t>44</a:t>
            </a:fld>
            <a:endParaRPr lang="en-AU"/>
          </a:p>
        </p:txBody>
      </p:sp>
    </p:spTree>
    <p:extLst>
      <p:ext uri="{BB962C8B-B14F-4D97-AF65-F5344CB8AC3E}">
        <p14:creationId xmlns:p14="http://schemas.microsoft.com/office/powerpoint/2010/main" val="6469175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Teacher note: This is intended as an activity for whole class formative assessment purposes. Answers could include: to see where we could plant more trees, to see where it would be good to set up sporting or off-leash dog exercise areas, to see where we could run the cross-country trail, to plan where to build a nature reserve or extra buildings.</a:t>
            </a:r>
          </a:p>
          <a:p>
            <a:endParaRPr lang="en-US"/>
          </a:p>
        </p:txBody>
      </p:sp>
      <p:sp>
        <p:nvSpPr>
          <p:cNvPr id="4" name="Slide Number Placeholder 3"/>
          <p:cNvSpPr>
            <a:spLocks noGrp="1"/>
          </p:cNvSpPr>
          <p:nvPr>
            <p:ph type="sldNum" sz="quarter" idx="5"/>
          </p:nvPr>
        </p:nvSpPr>
        <p:spPr/>
        <p:txBody>
          <a:bodyPr/>
          <a:lstStyle/>
          <a:p>
            <a:fld id="{69763420-E07E-4F45-A4D9-1517AA66FB6D}" type="slidenum">
              <a:rPr lang="en-AU" smtClean="0"/>
              <a:t>45</a:t>
            </a:fld>
            <a:endParaRPr lang="en-AU"/>
          </a:p>
        </p:txBody>
      </p:sp>
    </p:spTree>
    <p:extLst>
      <p:ext uri="{BB962C8B-B14F-4D97-AF65-F5344CB8AC3E}">
        <p14:creationId xmlns:p14="http://schemas.microsoft.com/office/powerpoint/2010/main" val="17432076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 This is intended as an activity for whole class formative assessment purposes. It could also be done as a think-pair-share activity. The ultimate goal of this activity is for students to conclude that physical activities will need to be done safely (e.g. not include running on concrete) and should be designed to keep students as active as possible in limited spaces.</a:t>
            </a:r>
          </a:p>
          <a:p>
            <a:endParaRPr lang="en-US" dirty="0"/>
          </a:p>
          <a:p>
            <a:r>
              <a:rPr lang="en-US" sz="1800" dirty="0">
                <a:latin typeface="Segoe UI" panose="020B0502040204020203" pitchFamily="34" charset="0"/>
              </a:rPr>
              <a:t>Considerations: Teachers may want to discuss what it means to be safe in the sun. What are the steps we need to take to reduce our exposure to UV rays whilst playing outdoors?</a:t>
            </a:r>
            <a:endParaRPr lang="en-US" dirty="0"/>
          </a:p>
        </p:txBody>
      </p:sp>
      <p:sp>
        <p:nvSpPr>
          <p:cNvPr id="4" name="Slide Number Placeholder 3"/>
          <p:cNvSpPr>
            <a:spLocks noGrp="1"/>
          </p:cNvSpPr>
          <p:nvPr>
            <p:ph type="sldNum" sz="quarter" idx="5"/>
          </p:nvPr>
        </p:nvSpPr>
        <p:spPr/>
        <p:txBody>
          <a:bodyPr/>
          <a:lstStyle/>
          <a:p>
            <a:fld id="{69763420-E07E-4F45-A4D9-1517AA66FB6D}" type="slidenum">
              <a:rPr lang="en-AU" smtClean="0"/>
              <a:t>46</a:t>
            </a:fld>
            <a:endParaRPr lang="en-AU"/>
          </a:p>
        </p:txBody>
      </p:sp>
    </p:spTree>
    <p:extLst>
      <p:ext uri="{BB962C8B-B14F-4D97-AF65-F5344CB8AC3E}">
        <p14:creationId xmlns:p14="http://schemas.microsoft.com/office/powerpoint/2010/main" val="990904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9763420-E07E-4F45-A4D9-1517AA66FB6D}" type="slidenum">
              <a:rPr lang="en-AU" smtClean="0"/>
              <a:t>11</a:t>
            </a:fld>
            <a:endParaRPr lang="en-AU"/>
          </a:p>
        </p:txBody>
      </p:sp>
    </p:spTree>
    <p:extLst>
      <p:ext uri="{BB962C8B-B14F-4D97-AF65-F5344CB8AC3E}">
        <p14:creationId xmlns:p14="http://schemas.microsoft.com/office/powerpoint/2010/main" val="31063045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 This is intended as an activity for to form part of the summative assessment task. It is intended to be completed in small groups. Designs would be dependent on resources available at your school. There is no compulsion for students to build the digital solution; however, it would be motivating for students to see their designs developed into working solutions. </a:t>
            </a:r>
          </a:p>
          <a:p>
            <a:r>
              <a:rPr lang="en-US" dirty="0"/>
              <a:t>Some examples of designs students could design </a:t>
            </a:r>
            <a:r>
              <a:rPr lang="en-US" dirty="0" err="1"/>
              <a:t>inlcude</a:t>
            </a:r>
            <a:r>
              <a:rPr lang="en-US" dirty="0"/>
              <a:t>:</a:t>
            </a:r>
          </a:p>
          <a:p>
            <a:r>
              <a:rPr lang="en-US" dirty="0">
                <a:highlight>
                  <a:srgbClr val="FFFF00"/>
                </a:highlight>
              </a:rPr>
              <a:t>micro:bit – egg-and-spoon race (tutorial </a:t>
            </a:r>
            <a:r>
              <a:rPr lang="en-AU" dirty="0">
                <a:hlinkClick r:id="rId3"/>
              </a:rPr>
              <a:t>https://makecode.microbit.org/examples/egg-and-spoon</a:t>
            </a:r>
            <a:r>
              <a:rPr lang="en-US" dirty="0">
                <a:highlight>
                  <a:srgbClr val="FFFF00"/>
                </a:highlight>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ighlight>
                  <a:srgbClr val="FFFF00"/>
                </a:highlight>
              </a:rPr>
              <a:t>micro:bit – bouncy ball count (example tutorial for this step counter could be modified to be worn on the wrist </a:t>
            </a:r>
            <a:r>
              <a:rPr lang="en-AU" dirty="0">
                <a:hlinkClick r:id="rId4"/>
              </a:rPr>
              <a:t>https://makecode.microbit.org/projects/step-counter</a:t>
            </a:r>
            <a:r>
              <a:rPr lang="en-AU" dirty="0"/>
              <a:t>)</a:t>
            </a:r>
            <a:endParaRPr lang="en-US" dirty="0">
              <a:highlight>
                <a:srgbClr val="FFFF00"/>
              </a:highlight>
            </a:endParaRPr>
          </a:p>
          <a:p>
            <a:r>
              <a:rPr lang="en-US" dirty="0" err="1">
                <a:highlight>
                  <a:srgbClr val="FFFF00"/>
                </a:highlight>
              </a:rPr>
              <a:t>Spheros</a:t>
            </a:r>
            <a:r>
              <a:rPr lang="en-US" dirty="0">
                <a:highlight>
                  <a:srgbClr val="FFFF00"/>
                </a:highlight>
              </a:rPr>
              <a:t> – Hot Potato (tutorial available at </a:t>
            </a:r>
            <a:r>
              <a:rPr lang="en-AU" sz="1800" dirty="0">
                <a:latin typeface="Segoe UI" panose="020B0502040204020203" pitchFamily="34" charset="0"/>
              </a:rPr>
              <a:t>https://edu.sphero.com/cwists/preview/149x</a:t>
            </a:r>
            <a:r>
              <a:rPr lang="en-US" dirty="0">
                <a:highlight>
                  <a:srgbClr val="FFFF00"/>
                </a:highlight>
              </a:rPr>
              <a:t>)</a:t>
            </a:r>
          </a:p>
          <a:p>
            <a:r>
              <a:rPr lang="en-US" dirty="0">
                <a:highlight>
                  <a:srgbClr val="FFFF00"/>
                </a:highlight>
              </a:rPr>
              <a:t>Scratch with camera input – catch virtual things using sensing blocks (example tutorial videos </a:t>
            </a:r>
            <a:r>
              <a:rPr lang="en-AU" dirty="0">
                <a:hlinkClick r:id="rId5"/>
              </a:rPr>
              <a:t>https://www.youtube.com/watch?v=23xstN6hgKI</a:t>
            </a:r>
            <a:r>
              <a:rPr lang="en-AU" dirty="0"/>
              <a:t> and</a:t>
            </a:r>
            <a:r>
              <a:rPr lang="en-US" dirty="0">
                <a:highlight>
                  <a:srgbClr val="FFFF00"/>
                </a:highlight>
              </a:rPr>
              <a:t> </a:t>
            </a:r>
            <a:r>
              <a:rPr lang="en-AU" dirty="0">
                <a:hlinkClick r:id="rId6"/>
              </a:rPr>
              <a:t>https://www.youtube.com/watch?v=8vHEqVdWn08</a:t>
            </a:r>
            <a:r>
              <a:rPr lang="en-AU" dirty="0"/>
              <a:t>)</a:t>
            </a:r>
            <a:endParaRPr lang="en-US" dirty="0">
              <a:highlight>
                <a:srgbClr val="FFFF00"/>
              </a:highlight>
            </a:endParaRPr>
          </a:p>
          <a:p>
            <a:r>
              <a:rPr lang="en-US" dirty="0">
                <a:highlight>
                  <a:srgbClr val="FFFF00"/>
                </a:highlight>
              </a:rPr>
              <a:t>Dash robot – follow the leader (see </a:t>
            </a:r>
            <a:r>
              <a:rPr lang="en-AU" dirty="0">
                <a:hlinkClick r:id="rId7"/>
              </a:rPr>
              <a:t>https://www.makewonder.com/play/ideas/19/ </a:t>
            </a:r>
            <a:r>
              <a:rPr lang="en-AU" dirty="0"/>
              <a:t>) and </a:t>
            </a:r>
            <a:r>
              <a:rPr lang="en-US" dirty="0">
                <a:highlight>
                  <a:srgbClr val="FFFF00"/>
                </a:highlight>
              </a:rPr>
              <a:t>(tutorial video </a:t>
            </a:r>
            <a:r>
              <a:rPr lang="en-AU" dirty="0">
                <a:hlinkClick r:id="rId8"/>
              </a:rPr>
              <a:t>https://www.youtube.com/watch?v=X1qQGry9_iw</a:t>
            </a:r>
            <a:r>
              <a:rPr lang="en-US" dirty="0">
                <a:highlight>
                  <a:srgbClr val="FFFF00"/>
                </a:highlight>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ighlight>
                  <a:srgbClr val="FFFF00"/>
                </a:highlight>
              </a:rPr>
              <a:t>Makey </a:t>
            </a:r>
            <a:r>
              <a:rPr lang="en-US" dirty="0" err="1">
                <a:highlight>
                  <a:srgbClr val="FFFF00"/>
                </a:highlight>
              </a:rPr>
              <a:t>Makey</a:t>
            </a:r>
            <a:r>
              <a:rPr lang="en-US" dirty="0">
                <a:highlight>
                  <a:srgbClr val="FFFF00"/>
                </a:highlight>
              </a:rPr>
              <a:t> – dance mat (example tutorial </a:t>
            </a:r>
            <a:r>
              <a:rPr lang="en-AU" dirty="0">
                <a:hlinkClick r:id="rId9"/>
              </a:rPr>
              <a:t>https://www.instructables.com/id/Makey-Makey-Dance-Revolution/</a:t>
            </a:r>
            <a:r>
              <a:rPr lang="en-AU" dirty="0"/>
              <a:t>)</a:t>
            </a:r>
            <a:endParaRPr lang="en-US" dirty="0">
              <a:highlight>
                <a:srgbClr val="FFFF00"/>
              </a:highlight>
            </a:endParaRPr>
          </a:p>
          <a:p>
            <a:r>
              <a:rPr lang="en-US" dirty="0">
                <a:highlight>
                  <a:srgbClr val="FFFF00"/>
                </a:highlight>
              </a:rPr>
              <a:t>Makey </a:t>
            </a:r>
            <a:r>
              <a:rPr lang="en-US" dirty="0" err="1">
                <a:highlight>
                  <a:srgbClr val="FFFF00"/>
                </a:highlight>
              </a:rPr>
              <a:t>Makey</a:t>
            </a:r>
            <a:r>
              <a:rPr lang="en-US" dirty="0">
                <a:highlight>
                  <a:srgbClr val="FFFF00"/>
                </a:highlight>
              </a:rPr>
              <a:t> data collection – score (example tutorial </a:t>
            </a:r>
            <a:r>
              <a:rPr lang="en-AU" dirty="0">
                <a:hlinkClick r:id="rId10"/>
              </a:rPr>
              <a:t>https://makeymakey.com/blogs/how-to-instructions/makey-your-own-exit-ticket-or-data-tracker</a:t>
            </a:r>
            <a:r>
              <a:rPr lang="en-AU" dirty="0"/>
              <a:t>)</a:t>
            </a:r>
            <a:endParaRPr lang="en-US" dirty="0">
              <a:highlight>
                <a:srgbClr val="FFFF00"/>
              </a:highlight>
            </a:endParaRPr>
          </a:p>
          <a:p>
            <a:r>
              <a:rPr lang="en-US" dirty="0">
                <a:highlight>
                  <a:srgbClr val="FFFF00"/>
                </a:highlight>
              </a:rPr>
              <a:t>Makey </a:t>
            </a:r>
            <a:r>
              <a:rPr lang="en-US" dirty="0" err="1">
                <a:highlight>
                  <a:srgbClr val="FFFF00"/>
                </a:highlight>
              </a:rPr>
              <a:t>Makey</a:t>
            </a:r>
            <a:r>
              <a:rPr lang="en-US" dirty="0">
                <a:highlight>
                  <a:srgbClr val="FFFF00"/>
                </a:highlight>
              </a:rPr>
              <a:t> – mini putt </a:t>
            </a:r>
            <a:r>
              <a:rPr lang="en-US" dirty="0" err="1">
                <a:highlight>
                  <a:srgbClr val="FFFF00"/>
                </a:highlight>
              </a:rPr>
              <a:t>putt</a:t>
            </a:r>
            <a:r>
              <a:rPr lang="en-US" dirty="0">
                <a:highlight>
                  <a:srgbClr val="FFFF00"/>
                </a:highlight>
              </a:rPr>
              <a:t> with timer (example video </a:t>
            </a:r>
            <a:r>
              <a:rPr lang="en-AU" dirty="0">
                <a:hlinkClick r:id="rId11"/>
              </a:rPr>
              <a:t>https://www.youtube.com/watch?v=uU9YeoIKkYA</a:t>
            </a:r>
            <a:r>
              <a:rPr lang="en-AU" dirty="0"/>
              <a:t>)</a:t>
            </a:r>
            <a:endParaRPr lang="en-US" dirty="0">
              <a:highlight>
                <a:srgbClr val="FFFF00"/>
              </a:highlight>
            </a:endParaRPr>
          </a:p>
          <a:p>
            <a:r>
              <a:rPr lang="en-US" dirty="0">
                <a:highlight>
                  <a:srgbClr val="FFFF00"/>
                </a:highlight>
              </a:rPr>
              <a:t>Lego EV3 with people as elements in obstacle course (example tutorial </a:t>
            </a:r>
            <a:r>
              <a:rPr lang="en-AU" dirty="0">
                <a:hlinkClick r:id="rId12"/>
              </a:rPr>
              <a:t>https://education.lego.com/en-us/lessons/mindstorms-ev3/object-detection#connect</a:t>
            </a:r>
            <a:r>
              <a:rPr lang="en-AU" dirty="0"/>
              <a:t>)</a:t>
            </a:r>
            <a:endParaRPr lang="en-US" dirty="0">
              <a:highlight>
                <a:srgbClr val="FFFF00"/>
              </a:highlight>
            </a:endParaRPr>
          </a:p>
          <a:p>
            <a:endParaRPr lang="en-US" dirty="0">
              <a:highlight>
                <a:srgbClr val="FFFF00"/>
              </a:highlight>
            </a:endParaRPr>
          </a:p>
          <a:p>
            <a:endParaRPr lang="en-US" dirty="0"/>
          </a:p>
          <a:p>
            <a:endParaRPr lang="en-US" dirty="0"/>
          </a:p>
        </p:txBody>
      </p:sp>
      <p:sp>
        <p:nvSpPr>
          <p:cNvPr id="4" name="Slide Number Placeholder 3"/>
          <p:cNvSpPr>
            <a:spLocks noGrp="1"/>
          </p:cNvSpPr>
          <p:nvPr>
            <p:ph type="sldNum" sz="quarter" idx="5"/>
          </p:nvPr>
        </p:nvSpPr>
        <p:spPr/>
        <p:txBody>
          <a:bodyPr/>
          <a:lstStyle/>
          <a:p>
            <a:fld id="{69763420-E07E-4F45-A4D9-1517AA66FB6D}" type="slidenum">
              <a:rPr lang="en-AU" smtClean="0"/>
              <a:t>47</a:t>
            </a:fld>
            <a:endParaRPr lang="en-AU"/>
          </a:p>
        </p:txBody>
      </p:sp>
    </p:spTree>
    <p:extLst>
      <p:ext uri="{BB962C8B-B14F-4D97-AF65-F5344CB8AC3E}">
        <p14:creationId xmlns:p14="http://schemas.microsoft.com/office/powerpoint/2010/main" val="13145114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Teacher note: This is intended as an activity to form part of the summative assessment task. It is intended to be completed in small groups to ensure they manage their project according to agreed timeframes.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As an extension, students could create interactive posters with Makey </a:t>
            </a:r>
            <a:r>
              <a:rPr lang="en-US" err="1"/>
              <a:t>Makeys</a:t>
            </a:r>
            <a:r>
              <a:rPr lang="en-US"/>
              <a:t> or </a:t>
            </a:r>
            <a:r>
              <a:rPr lang="en-US" err="1"/>
              <a:t>micro:bits</a:t>
            </a:r>
            <a:r>
              <a:rPr lang="en-US"/>
              <a:t> by getting other students to ‘check-in’ to the shaded areas to gather data about popularity. Alternatively, students could sit and keep tallies of visitors or use cameras to monitor the shaded areas.</a:t>
            </a:r>
          </a:p>
          <a:p>
            <a:endParaRPr lang="en-US"/>
          </a:p>
        </p:txBody>
      </p:sp>
      <p:sp>
        <p:nvSpPr>
          <p:cNvPr id="4" name="Slide Number Placeholder 3"/>
          <p:cNvSpPr>
            <a:spLocks noGrp="1"/>
          </p:cNvSpPr>
          <p:nvPr>
            <p:ph type="sldNum" sz="quarter" idx="5"/>
          </p:nvPr>
        </p:nvSpPr>
        <p:spPr/>
        <p:txBody>
          <a:bodyPr/>
          <a:lstStyle/>
          <a:p>
            <a:fld id="{69763420-E07E-4F45-A4D9-1517AA66FB6D}" type="slidenum">
              <a:rPr lang="en-AU" smtClean="0"/>
              <a:t>48</a:t>
            </a:fld>
            <a:endParaRPr lang="en-AU"/>
          </a:p>
        </p:txBody>
      </p:sp>
    </p:spTree>
    <p:extLst>
      <p:ext uri="{BB962C8B-B14F-4D97-AF65-F5344CB8AC3E}">
        <p14:creationId xmlns:p14="http://schemas.microsoft.com/office/powerpoint/2010/main" val="19751223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Teacher note: This is intended as an activity to form part of the summative assessment task. It is intended to be completed in small groups to ensure they manage their project according to agreed timeframes.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As an extension, students could create interactive posters with Makey </a:t>
            </a:r>
            <a:r>
              <a:rPr lang="en-US" err="1"/>
              <a:t>Makeys</a:t>
            </a:r>
            <a:r>
              <a:rPr lang="en-US"/>
              <a:t> or </a:t>
            </a:r>
            <a:r>
              <a:rPr lang="en-US" err="1"/>
              <a:t>micro:bits</a:t>
            </a:r>
            <a:r>
              <a:rPr lang="en-US"/>
              <a:t> by getting other students to ‘check-in’ to the shaded areas to gather data about popularity. Alternatively, students could sit and keep tallies of visitors or use cameras to monitor the shady areas.</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69763420-E07E-4F45-A4D9-1517AA66FB6D}" type="slidenum">
              <a:rPr lang="en-AU" smtClean="0"/>
              <a:t>49</a:t>
            </a:fld>
            <a:endParaRPr lang="en-AU"/>
          </a:p>
        </p:txBody>
      </p:sp>
    </p:spTree>
    <p:extLst>
      <p:ext uri="{BB962C8B-B14F-4D97-AF65-F5344CB8AC3E}">
        <p14:creationId xmlns:p14="http://schemas.microsoft.com/office/powerpoint/2010/main" val="32115369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9763420-E07E-4F45-A4D9-1517AA66FB6D}" type="slidenum">
              <a:rPr lang="en-AU" smtClean="0"/>
              <a:t>50</a:t>
            </a:fld>
            <a:endParaRPr lang="en-AU"/>
          </a:p>
        </p:txBody>
      </p:sp>
    </p:spTree>
    <p:extLst>
      <p:ext uri="{BB962C8B-B14F-4D97-AF65-F5344CB8AC3E}">
        <p14:creationId xmlns:p14="http://schemas.microsoft.com/office/powerpoint/2010/main" val="40791459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 Content descriptions and relevant sections of the achievement standard for this activity are highlighted. If assessing the digital solution, include the following section of the achievement standard: </a:t>
            </a:r>
            <a:r>
              <a:rPr lang="en-AU" sz="1200" i="1" dirty="0">
                <a:latin typeface="Helvetica" pitchFamily="2" charset="0"/>
              </a:rPr>
              <a:t>Students define problems in terms of data and functional requirements and design solutions by developing algorithms to address the problems. They incorporate decision-making, repetition and user interface design into their designs and implement their digital solutions, including a visual program. </a:t>
            </a:r>
            <a:r>
              <a:rPr lang="en-AU" sz="1200" dirty="0">
                <a:latin typeface="Arial" panose="020B0604020202020204" pitchFamily="34" charset="0"/>
                <a:cs typeface="Arial" panose="020B0604020202020204" pitchFamily="34" charset="0"/>
              </a:rPr>
              <a:t>They explain how information systems </a:t>
            </a:r>
            <a:r>
              <a:rPr lang="en-AU" sz="1200" i="1" dirty="0">
                <a:solidFill>
                  <a:schemeClr val="tx1">
                    <a:lumMod val="50000"/>
                    <a:lumOff val="50000"/>
                  </a:schemeClr>
                </a:solidFill>
                <a:latin typeface="Arial" panose="020B0604020202020204" pitchFamily="34" charset="0"/>
                <a:cs typeface="Arial" panose="020B0604020202020204" pitchFamily="34" charset="0"/>
              </a:rPr>
              <a:t>and their solutions </a:t>
            </a:r>
            <a:r>
              <a:rPr lang="en-AU" sz="1200" dirty="0">
                <a:latin typeface="Arial" panose="020B0604020202020204" pitchFamily="34" charset="0"/>
                <a:cs typeface="Arial" panose="020B0604020202020204" pitchFamily="34" charset="0"/>
              </a:rPr>
              <a:t>meet needs and consider sustainability. Students manage the creation and communication of ideas and information in collaborative digital projected using validated data and agreed protocols.</a:t>
            </a:r>
            <a:endParaRPr lang="en-AU" sz="120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i="1" dirty="0">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69763420-E07E-4F45-A4D9-1517AA66FB6D}" type="slidenum">
              <a:rPr lang="en-AU" smtClean="0"/>
              <a:t>51</a:t>
            </a:fld>
            <a:endParaRPr lang="en-AU"/>
          </a:p>
        </p:txBody>
      </p:sp>
    </p:spTree>
    <p:extLst>
      <p:ext uri="{BB962C8B-B14F-4D97-AF65-F5344CB8AC3E}">
        <p14:creationId xmlns:p14="http://schemas.microsoft.com/office/powerpoint/2010/main" val="3738746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Teacher note: This is intended as an activity for formative assessment purposes. This could be done as a whole group, small group, paired or individual activity. Encourage students to present ideas about hardware and software failures and how to troubleshoot. If one part of the system fails, then the whole system stops working. Students could share stories of situations they’ve had. For example: I had to restart the computer because the screen froze; I typed in the address of a website and it showed a message ‘404 not found’; I started typing and realised the keyboard wasn’t plugged in; my computer wouldn’t connect to the wi-fi/printer/camera; my phone screen got broken; a new phone cannot be used to make telephone calls without a SIM card. </a:t>
            </a:r>
          </a:p>
        </p:txBody>
      </p:sp>
      <p:sp>
        <p:nvSpPr>
          <p:cNvPr id="4" name="Slide Number Placeholder 3"/>
          <p:cNvSpPr>
            <a:spLocks noGrp="1"/>
          </p:cNvSpPr>
          <p:nvPr>
            <p:ph type="sldNum" sz="quarter" idx="5"/>
          </p:nvPr>
        </p:nvSpPr>
        <p:spPr/>
        <p:txBody>
          <a:bodyPr/>
          <a:lstStyle/>
          <a:p>
            <a:fld id="{69763420-E07E-4F45-A4D9-1517AA66FB6D}" type="slidenum">
              <a:rPr lang="en-AU" smtClean="0"/>
              <a:t>12</a:t>
            </a:fld>
            <a:endParaRPr lang="en-AU"/>
          </a:p>
        </p:txBody>
      </p:sp>
    </p:spTree>
    <p:extLst>
      <p:ext uri="{BB962C8B-B14F-4D97-AF65-F5344CB8AC3E}">
        <p14:creationId xmlns:p14="http://schemas.microsoft.com/office/powerpoint/2010/main" val="1600585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 This is intended as an activity for formative assessment purposes. This could be done as a whole group, small group, paired or individual activity. It can be verbal, recorded as a video or audio file or written in the portfolio booklet.</a:t>
            </a:r>
          </a:p>
          <a:p>
            <a:r>
              <a:rPr lang="en-US" sz="1200" dirty="0"/>
              <a:t>Image source:</a:t>
            </a:r>
          </a:p>
          <a:p>
            <a:r>
              <a:rPr lang="en-US" sz="1200" dirty="0"/>
              <a:t>Smart phone: </a:t>
            </a:r>
            <a:r>
              <a:rPr lang="en-AU" sz="1200" dirty="0">
                <a:hlinkClick r:id="rId3"/>
              </a:rPr>
              <a:t>pixabay.com/vectors/smartphone-android-os-samsung-153650/</a:t>
            </a:r>
            <a:r>
              <a:rPr lang="en-US" sz="1200" dirty="0"/>
              <a:t> </a:t>
            </a:r>
          </a:p>
          <a:p>
            <a:r>
              <a:rPr lang="en-US" sz="1200" dirty="0"/>
              <a:t>VR: </a:t>
            </a:r>
            <a:r>
              <a:rPr lang="en-AU" sz="1200" dirty="0">
                <a:hlinkClick r:id="rId4"/>
              </a:rPr>
              <a:t>pixabay.com/photos/people-man-guy-mustache-2557494/</a:t>
            </a:r>
            <a:endParaRPr lang="en-AU" sz="1200" dirty="0"/>
          </a:p>
          <a:p>
            <a:r>
              <a:rPr lang="en-US" sz="1200" dirty="0"/>
              <a:t>Multimeter: </a:t>
            </a:r>
            <a:r>
              <a:rPr lang="en-AU" sz="1200" dirty="0">
                <a:hlinkClick r:id="rId5"/>
              </a:rPr>
              <a:t>pixabay.com/photos/fluke-179-true-rms-multimeter-4623180/</a:t>
            </a:r>
            <a:endParaRPr lang="en-AU" sz="1200" dirty="0"/>
          </a:p>
          <a:p>
            <a:r>
              <a:rPr lang="en-AU" sz="1200" dirty="0"/>
              <a:t>Workstation: </a:t>
            </a:r>
            <a:r>
              <a:rPr lang="en-AU" sz="1200" dirty="0">
                <a:hlinkClick r:id="rId6"/>
              </a:rPr>
              <a:t>pixabay.com/photos/workstation-pc-mac-apple-inc-405747/</a:t>
            </a:r>
            <a:endParaRPr lang="en-AU" sz="1200" dirty="0"/>
          </a:p>
          <a:p>
            <a:r>
              <a:rPr lang="en-AU" sz="1200" dirty="0"/>
              <a:t>Smart watch: </a:t>
            </a:r>
            <a:r>
              <a:rPr lang="en-AU" dirty="0">
                <a:hlinkClick r:id="rId7"/>
              </a:rPr>
              <a:t>https://pixabay.com/photos/smartwatch-gadget-technology-smart-828786/</a:t>
            </a:r>
            <a:endParaRPr lang="en-AU" sz="1200" dirty="0"/>
          </a:p>
          <a:p>
            <a:r>
              <a:rPr lang="en-AU" sz="1200" dirty="0"/>
              <a:t>camera: </a:t>
            </a:r>
            <a:r>
              <a:rPr lang="en-AU" sz="1200" dirty="0">
                <a:hlinkClick r:id="rId8"/>
              </a:rPr>
              <a:t>pixabay.com/photos/camera-digital-camera-lens-canon-4840105/</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9763420-E07E-4F45-A4D9-1517AA66FB6D}" type="slidenum">
              <a:rPr lang="en-AU" smtClean="0"/>
              <a:t>13</a:t>
            </a:fld>
            <a:endParaRPr lang="en-AU"/>
          </a:p>
        </p:txBody>
      </p:sp>
    </p:spTree>
    <p:extLst>
      <p:ext uri="{BB962C8B-B14F-4D97-AF65-F5344CB8AC3E}">
        <p14:creationId xmlns:p14="http://schemas.microsoft.com/office/powerpoint/2010/main" val="3232707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Teacher note: Bluetooth devices only work in a limited space over short distances.</a:t>
            </a:r>
          </a:p>
        </p:txBody>
      </p:sp>
      <p:sp>
        <p:nvSpPr>
          <p:cNvPr id="4" name="Slide Number Placeholder 3"/>
          <p:cNvSpPr>
            <a:spLocks noGrp="1"/>
          </p:cNvSpPr>
          <p:nvPr>
            <p:ph type="sldNum" sz="quarter" idx="5"/>
          </p:nvPr>
        </p:nvSpPr>
        <p:spPr/>
        <p:txBody>
          <a:bodyPr/>
          <a:lstStyle/>
          <a:p>
            <a:fld id="{69763420-E07E-4F45-A4D9-1517AA66FB6D}" type="slidenum">
              <a:rPr lang="en-AU" smtClean="0"/>
              <a:t>14</a:t>
            </a:fld>
            <a:endParaRPr lang="en-AU"/>
          </a:p>
        </p:txBody>
      </p:sp>
    </p:spTree>
    <p:extLst>
      <p:ext uri="{BB962C8B-B14F-4D97-AF65-F5344CB8AC3E}">
        <p14:creationId xmlns:p14="http://schemas.microsoft.com/office/powerpoint/2010/main" val="2783101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Teacher note: Wi-fi, ethernet cables and satellites connect devices over longer distances. There are limits to wi-fi range and sometimes boosters are needed to boost the signal. Discuss with students how they might connect computers and other devices to the internet at home. If they don’t have home devices, discuss how the devices are connected in the school. You could consider a visit to the server room to look at the set-up.</a:t>
            </a:r>
          </a:p>
          <a:p>
            <a:endParaRPr lang="en-US"/>
          </a:p>
        </p:txBody>
      </p:sp>
      <p:sp>
        <p:nvSpPr>
          <p:cNvPr id="4" name="Slide Number Placeholder 3"/>
          <p:cNvSpPr>
            <a:spLocks noGrp="1"/>
          </p:cNvSpPr>
          <p:nvPr>
            <p:ph type="sldNum" sz="quarter" idx="5"/>
          </p:nvPr>
        </p:nvSpPr>
        <p:spPr/>
        <p:txBody>
          <a:bodyPr/>
          <a:lstStyle/>
          <a:p>
            <a:fld id="{69763420-E07E-4F45-A4D9-1517AA66FB6D}" type="slidenum">
              <a:rPr lang="en-AU" smtClean="0"/>
              <a:t>15</a:t>
            </a:fld>
            <a:endParaRPr lang="en-AU"/>
          </a:p>
        </p:txBody>
      </p:sp>
    </p:spTree>
    <p:extLst>
      <p:ext uri="{BB962C8B-B14F-4D97-AF65-F5344CB8AC3E}">
        <p14:creationId xmlns:p14="http://schemas.microsoft.com/office/powerpoint/2010/main" val="2406597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Image source: </a:t>
            </a:r>
          </a:p>
          <a:p>
            <a:r>
              <a:rPr lang="en-US" sz="1200" dirty="0"/>
              <a:t>router: </a:t>
            </a:r>
            <a:r>
              <a:rPr lang="en-AU" sz="1200" dirty="0"/>
              <a:t>pixabay.com/photos/network-cable-ethernet-computer-1572617/</a:t>
            </a:r>
            <a:endParaRPr lang="en-US" sz="1200" dirty="0"/>
          </a:p>
          <a:p>
            <a:r>
              <a:rPr lang="en-US" sz="1200" dirty="0"/>
              <a:t>network: </a:t>
            </a:r>
            <a:r>
              <a:rPr lang="en-AU" sz="1200" dirty="0"/>
              <a:t>pixabay.com/illustrations/cloud-computer-hosting-3406627/</a:t>
            </a:r>
            <a:r>
              <a:rPr lang="en-US" sz="1200" dirty="0"/>
              <a:t>		</a:t>
            </a:r>
          </a:p>
          <a:p>
            <a:r>
              <a:rPr lang="en-US" sz="1200" dirty="0" err="1"/>
              <a:t>Wifi</a:t>
            </a:r>
            <a:r>
              <a:rPr lang="en-US" sz="1200" dirty="0"/>
              <a:t> symbol: </a:t>
            </a:r>
            <a:r>
              <a:rPr lang="en-AU" sz="1200" dirty="0"/>
              <a:t>pixabay.com/vectors/wi-fi-wifi-symbol-wireless-2119225/</a:t>
            </a:r>
          </a:p>
          <a:p>
            <a:endParaRPr lang="en-AU" dirty="0"/>
          </a:p>
        </p:txBody>
      </p:sp>
      <p:sp>
        <p:nvSpPr>
          <p:cNvPr id="4" name="Slide Number Placeholder 3"/>
          <p:cNvSpPr>
            <a:spLocks noGrp="1"/>
          </p:cNvSpPr>
          <p:nvPr>
            <p:ph type="sldNum" sz="quarter" idx="5"/>
          </p:nvPr>
        </p:nvSpPr>
        <p:spPr/>
        <p:txBody>
          <a:bodyPr/>
          <a:lstStyle/>
          <a:p>
            <a:fld id="{69763420-E07E-4F45-A4D9-1517AA66FB6D}" type="slidenum">
              <a:rPr lang="en-AU" smtClean="0"/>
              <a:t>17</a:t>
            </a:fld>
            <a:endParaRPr lang="en-AU"/>
          </a:p>
        </p:txBody>
      </p:sp>
    </p:spTree>
    <p:extLst>
      <p:ext uri="{BB962C8B-B14F-4D97-AF65-F5344CB8AC3E}">
        <p14:creationId xmlns:p14="http://schemas.microsoft.com/office/powerpoint/2010/main" val="570551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9763420-E07E-4F45-A4D9-1517AA66FB6D}" type="slidenum">
              <a:rPr lang="en-AU" smtClean="0"/>
              <a:t>18</a:t>
            </a:fld>
            <a:endParaRPr lang="en-AU"/>
          </a:p>
        </p:txBody>
      </p:sp>
    </p:spTree>
    <p:extLst>
      <p:ext uri="{BB962C8B-B14F-4D97-AF65-F5344CB8AC3E}">
        <p14:creationId xmlns:p14="http://schemas.microsoft.com/office/powerpoint/2010/main" val="2440925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4206CE8-260E-4288-BEA1-8EA0D4FC85D0}" type="datetimeFigureOut">
              <a:rPr lang="en-AU" smtClean="0"/>
              <a:t>29/11/2020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D9003F1-BCBE-4612-8079-D7E7F0F36947}" type="slidenum">
              <a:rPr lang="en-AU" smtClean="0"/>
              <a:t>‹#›</a:t>
            </a:fld>
            <a:endParaRPr lang="en-AU"/>
          </a:p>
        </p:txBody>
      </p:sp>
    </p:spTree>
    <p:extLst>
      <p:ext uri="{BB962C8B-B14F-4D97-AF65-F5344CB8AC3E}">
        <p14:creationId xmlns:p14="http://schemas.microsoft.com/office/powerpoint/2010/main" val="2063839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206CE8-260E-4288-BEA1-8EA0D4FC85D0}" type="datetimeFigureOut">
              <a:rPr lang="en-AU" smtClean="0"/>
              <a:t>29/11/2020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D9003F1-BCBE-4612-8079-D7E7F0F36947}" type="slidenum">
              <a:rPr lang="en-AU" smtClean="0"/>
              <a:t>‹#›</a:t>
            </a:fld>
            <a:endParaRPr lang="en-AU"/>
          </a:p>
        </p:txBody>
      </p:sp>
    </p:spTree>
    <p:extLst>
      <p:ext uri="{BB962C8B-B14F-4D97-AF65-F5344CB8AC3E}">
        <p14:creationId xmlns:p14="http://schemas.microsoft.com/office/powerpoint/2010/main" val="3898426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206CE8-260E-4288-BEA1-8EA0D4FC85D0}" type="datetimeFigureOut">
              <a:rPr lang="en-AU" smtClean="0"/>
              <a:t>29/11/2020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D9003F1-BCBE-4612-8079-D7E7F0F36947}" type="slidenum">
              <a:rPr lang="en-AU" smtClean="0"/>
              <a:t>‹#›</a:t>
            </a:fld>
            <a:endParaRPr lang="en-AU"/>
          </a:p>
        </p:txBody>
      </p:sp>
    </p:spTree>
    <p:extLst>
      <p:ext uri="{BB962C8B-B14F-4D97-AF65-F5344CB8AC3E}">
        <p14:creationId xmlns:p14="http://schemas.microsoft.com/office/powerpoint/2010/main" val="2060286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206CE8-260E-4288-BEA1-8EA0D4FC85D0}" type="datetimeFigureOut">
              <a:rPr lang="en-AU" smtClean="0"/>
              <a:t>29/11/2020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D9003F1-BCBE-4612-8079-D7E7F0F36947}" type="slidenum">
              <a:rPr lang="en-AU" smtClean="0"/>
              <a:t>‹#›</a:t>
            </a:fld>
            <a:endParaRPr lang="en-AU"/>
          </a:p>
        </p:txBody>
      </p:sp>
    </p:spTree>
    <p:extLst>
      <p:ext uri="{BB962C8B-B14F-4D97-AF65-F5344CB8AC3E}">
        <p14:creationId xmlns:p14="http://schemas.microsoft.com/office/powerpoint/2010/main" val="629321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206CE8-260E-4288-BEA1-8EA0D4FC85D0}" type="datetimeFigureOut">
              <a:rPr lang="en-AU" smtClean="0"/>
              <a:t>29/11/2020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D9003F1-BCBE-4612-8079-D7E7F0F36947}" type="slidenum">
              <a:rPr lang="en-AU" smtClean="0"/>
              <a:t>‹#›</a:t>
            </a:fld>
            <a:endParaRPr lang="en-AU"/>
          </a:p>
        </p:txBody>
      </p:sp>
    </p:spTree>
    <p:extLst>
      <p:ext uri="{BB962C8B-B14F-4D97-AF65-F5344CB8AC3E}">
        <p14:creationId xmlns:p14="http://schemas.microsoft.com/office/powerpoint/2010/main" val="4049231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4206CE8-260E-4288-BEA1-8EA0D4FC85D0}" type="datetimeFigureOut">
              <a:rPr lang="en-AU" smtClean="0"/>
              <a:t>29/11/2020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D9003F1-BCBE-4612-8079-D7E7F0F36947}" type="slidenum">
              <a:rPr lang="en-AU" smtClean="0"/>
              <a:t>‹#›</a:t>
            </a:fld>
            <a:endParaRPr lang="en-AU"/>
          </a:p>
        </p:txBody>
      </p:sp>
    </p:spTree>
    <p:extLst>
      <p:ext uri="{BB962C8B-B14F-4D97-AF65-F5344CB8AC3E}">
        <p14:creationId xmlns:p14="http://schemas.microsoft.com/office/powerpoint/2010/main" val="3646433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206CE8-260E-4288-BEA1-8EA0D4FC85D0}" type="datetimeFigureOut">
              <a:rPr lang="en-AU" smtClean="0"/>
              <a:t>29/11/2020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ED9003F1-BCBE-4612-8079-D7E7F0F36947}" type="slidenum">
              <a:rPr lang="en-AU" smtClean="0"/>
              <a:t>‹#›</a:t>
            </a:fld>
            <a:endParaRPr lang="en-AU"/>
          </a:p>
        </p:txBody>
      </p:sp>
    </p:spTree>
    <p:extLst>
      <p:ext uri="{BB962C8B-B14F-4D97-AF65-F5344CB8AC3E}">
        <p14:creationId xmlns:p14="http://schemas.microsoft.com/office/powerpoint/2010/main" val="1899287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206CE8-260E-4288-BEA1-8EA0D4FC85D0}" type="datetimeFigureOut">
              <a:rPr lang="en-AU" smtClean="0"/>
              <a:t>29/11/2020</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ED9003F1-BCBE-4612-8079-D7E7F0F36947}" type="slidenum">
              <a:rPr lang="en-AU" smtClean="0"/>
              <a:t>‹#›</a:t>
            </a:fld>
            <a:endParaRPr lang="en-AU"/>
          </a:p>
        </p:txBody>
      </p:sp>
    </p:spTree>
    <p:extLst>
      <p:ext uri="{BB962C8B-B14F-4D97-AF65-F5344CB8AC3E}">
        <p14:creationId xmlns:p14="http://schemas.microsoft.com/office/powerpoint/2010/main" val="2116541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206CE8-260E-4288-BEA1-8EA0D4FC85D0}" type="datetimeFigureOut">
              <a:rPr lang="en-AU" smtClean="0"/>
              <a:t>29/11/2020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ED9003F1-BCBE-4612-8079-D7E7F0F36947}" type="slidenum">
              <a:rPr lang="en-AU" smtClean="0"/>
              <a:t>‹#›</a:t>
            </a:fld>
            <a:endParaRPr lang="en-AU"/>
          </a:p>
        </p:txBody>
      </p:sp>
    </p:spTree>
    <p:extLst>
      <p:ext uri="{BB962C8B-B14F-4D97-AF65-F5344CB8AC3E}">
        <p14:creationId xmlns:p14="http://schemas.microsoft.com/office/powerpoint/2010/main" val="2615465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206CE8-260E-4288-BEA1-8EA0D4FC85D0}" type="datetimeFigureOut">
              <a:rPr lang="en-AU" smtClean="0"/>
              <a:t>29/11/2020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D9003F1-BCBE-4612-8079-D7E7F0F36947}" type="slidenum">
              <a:rPr lang="en-AU" smtClean="0"/>
              <a:t>‹#›</a:t>
            </a:fld>
            <a:endParaRPr lang="en-AU"/>
          </a:p>
        </p:txBody>
      </p:sp>
    </p:spTree>
    <p:extLst>
      <p:ext uri="{BB962C8B-B14F-4D97-AF65-F5344CB8AC3E}">
        <p14:creationId xmlns:p14="http://schemas.microsoft.com/office/powerpoint/2010/main" val="1055063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206CE8-260E-4288-BEA1-8EA0D4FC85D0}" type="datetimeFigureOut">
              <a:rPr lang="en-AU" smtClean="0"/>
              <a:t>29/11/2020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D9003F1-BCBE-4612-8079-D7E7F0F36947}" type="slidenum">
              <a:rPr lang="en-AU" smtClean="0"/>
              <a:t>‹#›</a:t>
            </a:fld>
            <a:endParaRPr lang="en-AU"/>
          </a:p>
        </p:txBody>
      </p:sp>
    </p:spTree>
    <p:extLst>
      <p:ext uri="{BB962C8B-B14F-4D97-AF65-F5344CB8AC3E}">
        <p14:creationId xmlns:p14="http://schemas.microsoft.com/office/powerpoint/2010/main" val="2403478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206CE8-260E-4288-BEA1-8EA0D4FC85D0}" type="datetimeFigureOut">
              <a:rPr lang="en-AU" smtClean="0"/>
              <a:t>29/11/2020</a:t>
            </a:fld>
            <a:endParaRPr lang="en-A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9003F1-BCBE-4612-8079-D7E7F0F36947}" type="slidenum">
              <a:rPr lang="en-AU" smtClean="0"/>
              <a:t>‹#›</a:t>
            </a:fld>
            <a:endParaRPr lang="en-AU"/>
          </a:p>
        </p:txBody>
      </p:sp>
    </p:spTree>
    <p:extLst>
      <p:ext uri="{BB962C8B-B14F-4D97-AF65-F5344CB8AC3E}">
        <p14:creationId xmlns:p14="http://schemas.microsoft.com/office/powerpoint/2010/main" val="25409568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0.PNG"/><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jpeg"/><Relationship Id="rId5" Type="http://schemas.microsoft.com/office/2007/relationships/hdphoto" Target="../media/hdphoto1.wdp"/><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hyperlink" Target="https://pixabay.com/photos/repair-defect-broken-stop-5011207/"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hyperlink" Target="https://pixabay.com/photos/camera-digital-camera-lens-canon-4840105/" TargetMode="External"/><Relationship Id="rId18" Type="http://schemas.openxmlformats.org/officeDocument/2006/relationships/comments" Target="../comments/comment1.xml"/><Relationship Id="rId3" Type="http://schemas.openxmlformats.org/officeDocument/2006/relationships/image" Target="../media/image14.jpeg"/><Relationship Id="rId7" Type="http://schemas.microsoft.com/office/2007/relationships/hdphoto" Target="../media/hdphoto2.wdp"/><Relationship Id="rId12" Type="http://schemas.openxmlformats.org/officeDocument/2006/relationships/hyperlink" Target="https://pixabay.com/vectors/smartphone-android-os-samsung-153650/" TargetMode="External"/><Relationship Id="rId17" Type="http://schemas.openxmlformats.org/officeDocument/2006/relationships/hyperlink" Target="https://pixabay.com/photos/people-man-guy-mustache-2557494/" TargetMode="External"/><Relationship Id="rId2" Type="http://schemas.openxmlformats.org/officeDocument/2006/relationships/notesSlide" Target="../notesSlides/notesSlide5.xml"/><Relationship Id="rId16" Type="http://schemas.openxmlformats.org/officeDocument/2006/relationships/hyperlink" Target="https://pixabay.com/photos/fluke-179-true-rms-multimeter-4623180/" TargetMode="External"/><Relationship Id="rId1" Type="http://schemas.openxmlformats.org/officeDocument/2006/relationships/slideLayout" Target="../slideLayouts/slideLayout6.xml"/><Relationship Id="rId6" Type="http://schemas.openxmlformats.org/officeDocument/2006/relationships/image" Target="../media/image17.png"/><Relationship Id="rId11" Type="http://schemas.openxmlformats.org/officeDocument/2006/relationships/image" Target="../media/image21.svg"/><Relationship Id="rId5" Type="http://schemas.openxmlformats.org/officeDocument/2006/relationships/image" Target="../media/image16.jpeg"/><Relationship Id="rId15" Type="http://schemas.openxmlformats.org/officeDocument/2006/relationships/hyperlink" Target="https://pixabay.com/photos/workstation-pc-mac-apple-inc-405747/" TargetMode="External"/><Relationship Id="rId10" Type="http://schemas.openxmlformats.org/officeDocument/2006/relationships/image" Target="../media/image20.png"/><Relationship Id="rId4" Type="http://schemas.openxmlformats.org/officeDocument/2006/relationships/image" Target="../media/image15.jpg"/><Relationship Id="rId9" Type="http://schemas.openxmlformats.org/officeDocument/2006/relationships/image" Target="../media/image19.png"/><Relationship Id="rId14" Type="http://schemas.openxmlformats.org/officeDocument/2006/relationships/hyperlink" Target="https://pixabay.com/photos/smartwatch-gadget-technology-smart-828786/"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hyperlink" Target="https://pixabay.com/vectors/bluetooth-connectivity-wireless-1690677/"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pixabay.com/videos/internet-connection-network-5347/" TargetMode="External"/><Relationship Id="rId5" Type="http://schemas.openxmlformats.org/officeDocument/2006/relationships/image" Target="../media/image23.png"/><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8" Type="http://schemas.openxmlformats.org/officeDocument/2006/relationships/hyperlink" Target="https://pixabay.com/vectors/wi-fi-wifi-symbol-wireless-2119225/" TargetMode="External"/><Relationship Id="rId3" Type="http://schemas.openxmlformats.org/officeDocument/2006/relationships/image" Target="../media/image24.jpeg"/><Relationship Id="rId7" Type="http://schemas.openxmlformats.org/officeDocument/2006/relationships/hyperlink" Target="https://pixabay.com/illustrations/cloud-computer-hosting-3406627/"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hyperlink" Target="https://pixabay.com/photos/network-cable-ethernet-computer-1572617/"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pixabay.com/illustrations/binary-one-cyborg-cybernetics-1536651/"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pixabay.com/illustrations/smart-home-button-green-2006026/" TargetMode="External"/><Relationship Id="rId3" Type="http://schemas.openxmlformats.org/officeDocument/2006/relationships/image" Target="../media/image28.png"/><Relationship Id="rId7" Type="http://schemas.openxmlformats.org/officeDocument/2006/relationships/hyperlink" Target="https://pixabay.com/illustrations/purple-dress-girl-notebook-bubble-4135356/"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hyperlink" Target="https://pixabay.com/illustrations/purple-dress-girl-notebook-bubble-4135356/" TargetMode="External"/><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pixabay.com/illustrations/purple-dress-girl-notebook-bubble-4135356/" TargetMode="External"/><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hyperlink" Target="https://pixabay.com/illustrations/purple-dress-girl-notebook-bubble-4135356/"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pixabay.com/illustrations/purple-dress-girl-notebook-bubble-4135356/" TargetMode="External"/><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jpeg"/><Relationship Id="rId7" Type="http://schemas.openxmlformats.org/officeDocument/2006/relationships/hyperlink" Target="https://pixabay.com/illustrations/computer-smartphone-online-digital-1231889/"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jpeg"/><Relationship Id="rId4" Type="http://schemas.openxmlformats.org/officeDocument/2006/relationships/image" Target="../media/image2.png"/><Relationship Id="rId9" Type="http://schemas.openxmlformats.org/officeDocument/2006/relationships/image" Target="../media/image31.svg"/></Relationships>
</file>

<file path=ppt/slides/_rels/slide29.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1.jpe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jpeg"/><Relationship Id="rId4" Type="http://schemas.openxmlformats.org/officeDocument/2006/relationships/image" Target="../media/image2.png"/><Relationship Id="rId9" Type="http://schemas.openxmlformats.org/officeDocument/2006/relationships/hyperlink" Target="https://pixabay.com/illustrations/computer-smartphone-online-digital-1231889/"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s://pixabay.com/photos/solar-system-sun-mercury-venus-439046/"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8" Type="http://schemas.openxmlformats.org/officeDocument/2006/relationships/hyperlink" Target="https://pixabay.com/vectors/money-transfer-banking-icon-buy-3630935/" TargetMode="External"/><Relationship Id="rId3" Type="http://schemas.openxmlformats.org/officeDocument/2006/relationships/image" Target="../media/image36.png"/><Relationship Id="rId7" Type="http://schemas.openxmlformats.org/officeDocument/2006/relationships/hyperlink" Target="https://pixabay.com/vectors/browser-internet-www-global-98386/" TargetMode="External"/><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hyperlink" Target="https://pixabay.com/illustrations/purple-dress-girl-notebook-bubble-4135356/" TargetMode="External"/><Relationship Id="rId5" Type="http://schemas.openxmlformats.org/officeDocument/2006/relationships/hyperlink" Target="https://pixabay.com/vectors/clipboard-student-writing-work-pen-2899586/" TargetMode="Externa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8.jpeg"/><Relationship Id="rId7" Type="http://schemas.openxmlformats.org/officeDocument/2006/relationships/hyperlink" Target="https://pixabay.com/illustrations/upload-online-internet-files-cloud-3406226/"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jpeg"/><Relationship Id="rId9" Type="http://schemas.openxmlformats.org/officeDocument/2006/relationships/image" Target="../media/image31.svg"/></Relationships>
</file>

<file path=ppt/slides/_rels/slide32.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image" Target="../media/image39.png"/><Relationship Id="rId7" Type="http://schemas.openxmlformats.org/officeDocument/2006/relationships/hyperlink" Target="https://spaceplace.nasa.gov/gps/en/" TargetMode="External"/><Relationship Id="rId2" Type="http://schemas.openxmlformats.org/officeDocument/2006/relationships/hyperlink" Target="https://youtu.be/RSA3feQ9gKk" TargetMode="Externa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jpeg"/><Relationship Id="rId9" Type="http://schemas.openxmlformats.org/officeDocument/2006/relationships/image" Target="../media/image40.png"/></Relationships>
</file>

<file path=ppt/slides/_rels/slide3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0.png"/><Relationship Id="rId7"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31.svg"/><Relationship Id="rId9" Type="http://schemas.openxmlformats.org/officeDocument/2006/relationships/hyperlink" Target="https://spaceplace.nasa.gov/gps/en/"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hyperlink" Target="http://www.openstreetmap.org/"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jpe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hyperlink" Target="http://www.openstreetmap.org/"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jpe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41.png"/><Relationship Id="rId7" Type="http://schemas.microsoft.com/office/2007/relationships/hdphoto" Target="../media/hdphoto4.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3.png"/><Relationship Id="rId5" Type="http://schemas.microsoft.com/office/2007/relationships/hdphoto" Target="../media/hdphoto3.wdp"/><Relationship Id="rId4" Type="http://schemas.openxmlformats.org/officeDocument/2006/relationships/image" Target="../media/image42.png"/><Relationship Id="rId9" Type="http://schemas.openxmlformats.org/officeDocument/2006/relationships/hyperlink" Target="http://www.openstreetmap.org/"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jpeg"/><Relationship Id="rId7" Type="http://schemas.microsoft.com/office/2007/relationships/hdphoto" Target="../media/hdphoto6.wd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hyperlink" Target="http://www.openstreetmap.org/" TargetMode="External"/><Relationship Id="rId5" Type="http://schemas.microsoft.com/office/2007/relationships/hdphoto" Target="../media/hdphoto5.wdp"/><Relationship Id="rId10" Type="http://schemas.openxmlformats.org/officeDocument/2006/relationships/image" Target="../media/image41.png"/><Relationship Id="rId4" Type="http://schemas.openxmlformats.org/officeDocument/2006/relationships/image" Target="../media/image42.png"/><Relationship Id="rId9" Type="http://schemas.openxmlformats.org/officeDocument/2006/relationships/image" Target="../media/image31.svg"/></Relationships>
</file>

<file path=ppt/slides/_rels/slide38.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44.png"/><Relationship Id="rId7"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jpeg"/><Relationship Id="rId9" Type="http://schemas.openxmlformats.org/officeDocument/2006/relationships/hyperlink" Target="https://www.google.com/maps"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30.png"/><Relationship Id="rId7"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45.jpeg"/><Relationship Id="rId4" Type="http://schemas.openxmlformats.org/officeDocument/2006/relationships/image" Target="../media/image31.svg"/><Relationship Id="rId9" Type="http://schemas.openxmlformats.org/officeDocument/2006/relationships/hyperlink" Target="https://pixabay.com/illustrations/password-app-application-business-2781614/"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hyperlink" Target="https://pixabay.com/photos/frog-swamp-bullfrog-amphibian-5380422/" TargetMode="Externa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jpeg"/><Relationship Id="rId7" Type="http://schemas.openxmlformats.org/officeDocument/2006/relationships/hyperlink" Target="https://hotspots.dea.ga.gov.au/acres/sentinel/index.shtml"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3.jpeg"/><Relationship Id="rId4" Type="http://schemas.openxmlformats.org/officeDocument/2006/relationships/image" Target="../media/image2.png"/><Relationship Id="rId9" Type="http://schemas.openxmlformats.org/officeDocument/2006/relationships/image" Target="../media/image31.svg"/></Relationships>
</file>

<file path=ppt/slides/_rels/slide41.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notesSlide" Target="../notesSlides/notesSlide24.xml"/><Relationship Id="rId7" Type="http://schemas.openxmlformats.org/officeDocument/2006/relationships/hyperlink" Target="https://mapmaker.nationalgeographic.org/" TargetMode="External"/><Relationship Id="rId2" Type="http://schemas.openxmlformats.org/officeDocument/2006/relationships/slideLayout" Target="../slideLayouts/slideLayout4.xml"/><Relationship Id="rId1" Type="http://schemas.openxmlformats.org/officeDocument/2006/relationships/video" Target="https://www.youtube.com/embed/gLgV_y-Yhxo?feature=oembed" TargetMode="External"/><Relationship Id="rId6" Type="http://schemas.openxmlformats.org/officeDocument/2006/relationships/image" Target="../media/image3.jpeg"/><Relationship Id="rId11" Type="http://schemas.openxmlformats.org/officeDocument/2006/relationships/image" Target="../media/image31.svg"/><Relationship Id="rId5" Type="http://schemas.openxmlformats.org/officeDocument/2006/relationships/image" Target="../media/image2.png"/><Relationship Id="rId10" Type="http://schemas.openxmlformats.org/officeDocument/2006/relationships/image" Target="../media/image30.png"/><Relationship Id="rId4" Type="http://schemas.openxmlformats.org/officeDocument/2006/relationships/image" Target="../media/image1.jpeg"/><Relationship Id="rId9" Type="http://schemas.openxmlformats.org/officeDocument/2006/relationships/hyperlink" Target="https://youtu.be/gLgV_y-Yhxo"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jpeg"/><Relationship Id="rId7"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hyperlink" Target="https://www.scribblemaps.com/" TargetMode="External"/><Relationship Id="rId5" Type="http://schemas.openxmlformats.org/officeDocument/2006/relationships/image" Target="../media/image3.jpeg"/><Relationship Id="rId4" Type="http://schemas.openxmlformats.org/officeDocument/2006/relationships/image" Target="../media/image2.png"/><Relationship Id="rId9" Type="http://schemas.openxmlformats.org/officeDocument/2006/relationships/image" Target="../media/image31.svg"/></Relationships>
</file>

<file path=ppt/slides/_rels/slide4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9.png"/><Relationship Id="rId7"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jpeg"/><Relationship Id="rId10" Type="http://schemas.openxmlformats.org/officeDocument/2006/relationships/hyperlink" Target="https://www.scribblemaps.com/" TargetMode="External"/><Relationship Id="rId4" Type="http://schemas.openxmlformats.org/officeDocument/2006/relationships/image" Target="../media/image50.png"/><Relationship Id="rId9" Type="http://schemas.openxmlformats.org/officeDocument/2006/relationships/image" Target="../media/image34.svg"/></Relationships>
</file>

<file path=ppt/slides/_rels/slide4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48.png"/><Relationship Id="rId7"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jpeg"/><Relationship Id="rId9" Type="http://schemas.openxmlformats.org/officeDocument/2006/relationships/hyperlink" Target="https://www.scribblemaps.com/"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jpeg"/><Relationship Id="rId7" Type="http://schemas.openxmlformats.org/officeDocument/2006/relationships/hyperlink" Target="https://pixabay.com/illustrations/together-earth-human-board-school-2450095/"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51.jpeg"/><Relationship Id="rId5" Type="http://schemas.openxmlformats.org/officeDocument/2006/relationships/image" Target="../media/image3.jpeg"/><Relationship Id="rId4" Type="http://schemas.openxmlformats.org/officeDocument/2006/relationships/image" Target="../media/image2.png"/><Relationship Id="rId9" Type="http://schemas.openxmlformats.org/officeDocument/2006/relationships/image" Target="../media/image31.svg"/></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1.sv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3.jpe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31.svg"/></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31.svg"/></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31.sv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hyperlink" Target="https://pixabay.com/illustrations/pollution-trash-degradation-1603644/"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3.jpeg"/><Relationship Id="rId4" Type="http://schemas.openxmlformats.org/officeDocument/2006/relationships/image" Target="../media/image2.png"/><Relationship Id="rId9" Type="http://schemas.openxmlformats.org/officeDocument/2006/relationships/hyperlink" Target="https://pixabay.com/vectors/gears-work-team-together-5193383/"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hyperlink" Target="http://www.docs.acara.edu.au/resources/Digital_Technologies_-_Sequence_of_content.pdf"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hyperlink" Target="https://pixabay.com/vectors/computer-desktop-workstation-office-158675/" TargetMode="External"/><Relationship Id="rId5" Type="http://schemas.openxmlformats.org/officeDocument/2006/relationships/image" Target="../media/image3.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1DF3DD-1E06-BA4A-90AF-89EBE58B28F5}"/>
              </a:ext>
            </a:extLst>
          </p:cNvPr>
          <p:cNvSpPr>
            <a:spLocks noGrp="1"/>
          </p:cNvSpPr>
          <p:nvPr>
            <p:ph type="ctrTitle"/>
          </p:nvPr>
        </p:nvSpPr>
        <p:spPr/>
        <p:txBody>
          <a:bodyPr/>
          <a:lstStyle/>
          <a:p>
            <a:r>
              <a:rPr lang="en-US" b="1">
                <a:solidFill>
                  <a:srgbClr val="007193"/>
                </a:solidFill>
                <a:latin typeface="Arial"/>
                <a:cs typeface="Arial"/>
              </a:rPr>
              <a:t>Digital systems</a:t>
            </a:r>
            <a:endParaRPr lang="en-US" b="1">
              <a:solidFill>
                <a:srgbClr val="007193"/>
              </a:solidFill>
              <a:latin typeface="Arial" panose="020B0604020202020204" pitchFamily="34" charset="0"/>
              <a:cs typeface="Arial" panose="020B0604020202020204" pitchFamily="34" charset="0"/>
            </a:endParaRPr>
          </a:p>
        </p:txBody>
      </p:sp>
      <p:sp>
        <p:nvSpPr>
          <p:cNvPr id="5" name="Subtitle 4">
            <a:extLst>
              <a:ext uri="{FF2B5EF4-FFF2-40B4-BE49-F238E27FC236}">
                <a16:creationId xmlns:a16="http://schemas.microsoft.com/office/drawing/2014/main" id="{44F57576-ACF4-8642-9AB9-CFB9EE9EADA3}"/>
              </a:ext>
            </a:extLst>
          </p:cNvPr>
          <p:cNvSpPr>
            <a:spLocks noGrp="1"/>
          </p:cNvSpPr>
          <p:nvPr>
            <p:ph type="subTitle" idx="1"/>
          </p:nvPr>
        </p:nvSpPr>
        <p:spPr/>
        <p:txBody>
          <a:bodyPr/>
          <a:lstStyle/>
          <a:p>
            <a:r>
              <a:rPr lang="en-US" dirty="0">
                <a:latin typeface="Arial" panose="020B0604020202020204" pitchFamily="34" charset="0"/>
                <a:cs typeface="Arial" panose="020B0604020202020204" pitchFamily="34" charset="0"/>
              </a:rPr>
              <a:t>Student activity guide</a:t>
            </a:r>
          </a:p>
        </p:txBody>
      </p:sp>
      <p:pic>
        <p:nvPicPr>
          <p:cNvPr id="6" name="Picture 5" descr="A picture containing bird&#10;&#10;Description automatically generated">
            <a:extLst>
              <a:ext uri="{FF2B5EF4-FFF2-40B4-BE49-F238E27FC236}">
                <a16:creationId xmlns:a16="http://schemas.microsoft.com/office/drawing/2014/main" id="{FA352395-A8F9-DA40-A2C6-9E8D6A6CAA8A}"/>
              </a:ext>
            </a:extLst>
          </p:cNvPr>
          <p:cNvPicPr>
            <a:picLocks noChangeAspect="1"/>
          </p:cNvPicPr>
          <p:nvPr/>
        </p:nvPicPr>
        <p:blipFill rotWithShape="1">
          <a:blip r:embed="rId2">
            <a:extLst>
              <a:ext uri="{28A0092B-C50C-407E-A947-70E740481C1C}">
                <a14:useLocalDpi xmlns:a14="http://schemas.microsoft.com/office/drawing/2010/main" val="0"/>
              </a:ext>
            </a:extLst>
          </a:blip>
          <a:srcRect b="52957"/>
          <a:stretch/>
        </p:blipFill>
        <p:spPr>
          <a:xfrm>
            <a:off x="1251623" y="6047719"/>
            <a:ext cx="3252009" cy="668572"/>
          </a:xfrm>
          <a:prstGeom prst="rect">
            <a:avLst/>
          </a:prstGeom>
        </p:spPr>
      </p:pic>
      <p:pic>
        <p:nvPicPr>
          <p:cNvPr id="7" name="Picture 6" descr="A picture containing clock&#10;&#10;Description automatically generated">
            <a:extLst>
              <a:ext uri="{FF2B5EF4-FFF2-40B4-BE49-F238E27FC236}">
                <a16:creationId xmlns:a16="http://schemas.microsoft.com/office/drawing/2014/main" id="{EB8216B0-B4CF-454E-84B8-6A9CE62D84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869" y="6005205"/>
            <a:ext cx="931808" cy="753603"/>
          </a:xfrm>
          <a:prstGeom prst="rect">
            <a:avLst/>
          </a:prstGeom>
        </p:spPr>
      </p:pic>
      <p:pic>
        <p:nvPicPr>
          <p:cNvPr id="8" name="Picture 7">
            <a:extLst>
              <a:ext uri="{FF2B5EF4-FFF2-40B4-BE49-F238E27FC236}">
                <a16:creationId xmlns:a16="http://schemas.microsoft.com/office/drawing/2014/main" id="{794DF472-6141-C944-9D5C-7572BAEF40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5629" y="6294390"/>
            <a:ext cx="2528080" cy="290049"/>
          </a:xfrm>
          <a:prstGeom prst="rect">
            <a:avLst/>
          </a:prstGeom>
        </p:spPr>
      </p:pic>
    </p:spTree>
    <p:extLst>
      <p:ext uri="{BB962C8B-B14F-4D97-AF65-F5344CB8AC3E}">
        <p14:creationId xmlns:p14="http://schemas.microsoft.com/office/powerpoint/2010/main" val="3921217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screenshot, control, remote, sitting&#10;&#10;Description automatically generated">
            <a:extLst>
              <a:ext uri="{FF2B5EF4-FFF2-40B4-BE49-F238E27FC236}">
                <a16:creationId xmlns:a16="http://schemas.microsoft.com/office/drawing/2014/main" id="{7D674DAE-8FC5-B94C-8E2D-C4434A3FEE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2995" y="1199799"/>
            <a:ext cx="6332178" cy="4749133"/>
          </a:xfrm>
          <a:prstGeom prst="rect">
            <a:avLst/>
          </a:prstGeom>
        </p:spPr>
      </p:pic>
      <p:pic>
        <p:nvPicPr>
          <p:cNvPr id="13" name="Picture 12" descr="A picture containing indoor, small, sitting, cup&#10;&#10;Description automatically generated">
            <a:extLst>
              <a:ext uri="{FF2B5EF4-FFF2-40B4-BE49-F238E27FC236}">
                <a16:creationId xmlns:a16="http://schemas.microsoft.com/office/drawing/2014/main" id="{95974112-CB86-3247-9C17-DAD3760EB74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67" b="91136" l="9988" r="89982">
                        <a14:foregroundMark x1="67923" y1="31781" x2="70588" y2="38480"/>
                        <a14:foregroundMark x1="70588" y1="38480" x2="70833" y2="45752"/>
                        <a14:foregroundMark x1="70833" y1="45752" x2="68199" y2="56699"/>
                        <a14:foregroundMark x1="43807" y1="65852" x2="56127" y2="67933"/>
                        <a14:foregroundMark x1="56127" y1="67933" x2="61795" y2="65564"/>
                        <a14:foregroundMark x1="61795" y1="65564" x2="65743" y2="62076"/>
                        <a14:foregroundMark x1="67423" y1="59745" x2="69056" y2="56127"/>
                        <a14:foregroundMark x1="68903" y1="56863" x2="64951" y2="61969"/>
                        <a14:foregroundMark x1="64951" y1="61969" x2="57322" y2="66708"/>
                        <a14:foregroundMark x1="68352" y1="58170" x2="67344" y2="59680"/>
                        <a14:foregroundMark x1="68842" y1="58088" x2="63297" y2="65196"/>
                        <a14:foregroundMark x1="67892" y1="59722" x2="67096" y2="60989"/>
                        <a14:foregroundMark x1="68903" y1="58007" x2="68260" y2="59355"/>
                        <a14:foregroundMark x1="69363" y1="57190" x2="68689" y2="58578"/>
                        <a14:foregroundMark x1="69455" y1="57108" x2="68842" y2="58538"/>
                        <a14:foregroundMark x1="44412" y1="65444" x2="45190" y2="65891"/>
                        <a14:foregroundMark x1="42984" y1="64624" x2="43852" y2="65123"/>
                        <a14:foregroundMark x1="46201" y1="66381" x2="48315" y2="67361"/>
                        <a14:foregroundMark x1="40502" y1="60989" x2="44975" y2="65155"/>
                        <a14:foregroundMark x1="44975" y1="65155" x2="44755" y2="64472"/>
                        <a14:backgroundMark x1="34620" y1="56495" x2="38542" y2="62418"/>
                        <a14:backgroundMark x1="38542" y1="62418" x2="41023" y2="78513"/>
                        <a14:backgroundMark x1="41023" y1="78513" x2="35539" y2="80310"/>
                        <a14:backgroundMark x1="35539" y1="80310" x2="29779" y2="75490"/>
                        <a14:backgroundMark x1="29779" y1="75490" x2="26685" y2="67320"/>
                        <a14:backgroundMark x1="26685" y1="67320" x2="34038" y2="57598"/>
                        <a14:backgroundMark x1="42402" y1="70997" x2="50153" y2="72917"/>
                        <a14:backgroundMark x1="50153" y1="72917" x2="67525" y2="68750"/>
                        <a14:backgroundMark x1="67525" y1="68750" x2="70159" y2="61683"/>
                        <a14:backgroundMark x1="70159" y1="61683" x2="71875" y2="69975"/>
                        <a14:backgroundMark x1="71875" y1="69975" x2="71232" y2="78676"/>
                        <a14:backgroundMark x1="71232" y1="78676" x2="68137" y2="84845"/>
                        <a14:backgroundMark x1="68137" y1="84845" x2="62347" y2="86969"/>
                        <a14:backgroundMark x1="62347" y1="86969" x2="55637" y2="84886"/>
                        <a14:backgroundMark x1="55637" y1="84886" x2="44455" y2="75776"/>
                        <a14:backgroundMark x1="44455" y1="75776" x2="42279" y2="71364"/>
                        <a14:backgroundMark x1="41452" y1="65972" x2="43873" y2="80801"/>
                        <a14:backgroundMark x1="43873" y1="80801" x2="43934" y2="81046"/>
                        <a14:backgroundMark x1="54810" y1="92565" x2="63358" y2="92770"/>
                        <a14:backgroundMark x1="63358" y1="92770" x2="69730" y2="91993"/>
                        <a14:backgroundMark x1="65411" y1="90891" x2="57047" y2="91993"/>
                        <a14:backgroundMark x1="55668" y1="91258" x2="58854" y2="91830"/>
                        <a14:backgroundMark x1="59559" y1="91830" x2="61642" y2="91830"/>
                        <a14:backgroundMark x1="64859" y1="91626" x2="67096" y2="90686"/>
                        <a14:backgroundMark x1="41299" y1="64297" x2="41299" y2="64297"/>
                        <a14:backgroundMark x1="40870" y1="63930" x2="42004" y2="64869"/>
                        <a14:backgroundMark x1="44363" y1="66544" x2="50000" y2="68954"/>
                        <a14:backgroundMark x1="50000" y1="68954" x2="55423" y2="69158"/>
                        <a14:backgroundMark x1="55423" y1="69158" x2="58854" y2="68954"/>
                        <a14:backgroundMark x1="63731" y1="65663" x2="62929" y2="66708"/>
                        <a14:backgroundMark x1="62929" y1="66708" x2="59283" y2="69158"/>
                        <a14:backgroundMark x1="70527" y1="56209" x2="70313" y2="56618"/>
                        <a14:backgroundMark x1="42096" y1="64992" x2="43842" y2="66258"/>
                        <a14:backgroundMark x1="43781" y1="65891" x2="45313" y2="66953"/>
                        <a14:backgroundMark x1="43505" y1="65686" x2="44087" y2="65972"/>
                      </a14:backgroundRemoval>
                    </a14:imgEffect>
                  </a14:imgLayer>
                </a14:imgProps>
              </a:ext>
              <a:ext uri="{28A0092B-C50C-407E-A947-70E740481C1C}">
                <a14:useLocalDpi xmlns:a14="http://schemas.microsoft.com/office/drawing/2010/main" val="0"/>
              </a:ext>
            </a:extLst>
          </a:blip>
          <a:stretch>
            <a:fillRect/>
          </a:stretch>
        </p:blipFill>
        <p:spPr>
          <a:xfrm>
            <a:off x="2034062" y="697866"/>
            <a:ext cx="8862131" cy="6646598"/>
          </a:xfrm>
          <a:prstGeom prst="rect">
            <a:avLst/>
          </a:prstGeom>
        </p:spPr>
      </p:pic>
      <p:sp>
        <p:nvSpPr>
          <p:cNvPr id="3" name="Oval 2">
            <a:extLst>
              <a:ext uri="{FF2B5EF4-FFF2-40B4-BE49-F238E27FC236}">
                <a16:creationId xmlns:a16="http://schemas.microsoft.com/office/drawing/2014/main" id="{D45FC901-D0AF-4135-BCAF-607F87F157DE}"/>
              </a:ext>
            </a:extLst>
          </p:cNvPr>
          <p:cNvSpPr/>
          <p:nvPr/>
        </p:nvSpPr>
        <p:spPr>
          <a:xfrm>
            <a:off x="1161386" y="3676209"/>
            <a:ext cx="1120673" cy="895481"/>
          </a:xfrm>
          <a:prstGeom prst="ellipse">
            <a:avLst/>
          </a:prstGeom>
          <a:solidFill>
            <a:srgbClr val="007193"/>
          </a:solidFill>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a:r>
              <a:rPr lang="en-US" sz="1600" dirty="0">
                <a:latin typeface="Arial" panose="020B0604020202020204" pitchFamily="34" charset="0"/>
                <a:cs typeface="Arial" panose="020B0604020202020204" pitchFamily="34" charset="0"/>
              </a:rPr>
              <a:t>Input</a:t>
            </a:r>
            <a:r>
              <a:rPr lang="en-US" dirty="0">
                <a:latin typeface="Arial" panose="020B0604020202020204" pitchFamily="34" charset="0"/>
                <a:cs typeface="Arial" panose="020B0604020202020204" pitchFamily="34" charset="0"/>
              </a:rPr>
              <a:t> </a:t>
            </a:r>
            <a:br>
              <a:rPr lang="en-US" sz="1200" dirty="0">
                <a:latin typeface="Arial" panose="020B0604020202020204" pitchFamily="34" charset="0"/>
                <a:cs typeface="Arial" panose="020B0604020202020204" pitchFamily="34" charset="0"/>
              </a:rPr>
            </a:br>
            <a:r>
              <a:rPr lang="en-US" sz="1300" dirty="0">
                <a:latin typeface="Arial" panose="020B0604020202020204" pitchFamily="34" charset="0"/>
                <a:cs typeface="Arial" panose="020B0604020202020204" pitchFamily="34" charset="0"/>
              </a:rPr>
              <a:t>(device)</a:t>
            </a:r>
            <a:endParaRPr lang="en-AU" sz="1300" dirty="0">
              <a:latin typeface="Arial"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E4E71F26-64C3-49C9-9856-5189CA785305}"/>
              </a:ext>
            </a:extLst>
          </p:cNvPr>
          <p:cNvSpPr/>
          <p:nvPr/>
        </p:nvSpPr>
        <p:spPr>
          <a:xfrm>
            <a:off x="7073391" y="1262023"/>
            <a:ext cx="1903649" cy="1053732"/>
          </a:xfrm>
          <a:prstGeom prst="ellipse">
            <a:avLst/>
          </a:prstGeom>
          <a:solidFill>
            <a:srgbClr val="0071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Processing</a:t>
            </a:r>
            <a:r>
              <a:rPr lang="en-US" sz="1200">
                <a:latin typeface="Arial" panose="020B0604020202020204" pitchFamily="34" charset="0"/>
                <a:cs typeface="Arial" panose="020B0604020202020204" pitchFamily="34" charset="0"/>
              </a:rPr>
              <a:t> </a:t>
            </a:r>
            <a:br>
              <a:rPr lang="en-US" sz="1200">
                <a:latin typeface="Arial" panose="020B0604020202020204" pitchFamily="34" charset="0"/>
                <a:cs typeface="Arial" panose="020B0604020202020204" pitchFamily="34" charset="0"/>
              </a:rPr>
            </a:br>
            <a:r>
              <a:rPr lang="en-US" sz="1300">
                <a:latin typeface="Arial" panose="020B0604020202020204" pitchFamily="34" charset="0"/>
                <a:cs typeface="Arial" panose="020B0604020202020204" pitchFamily="34" charset="0"/>
              </a:rPr>
              <a:t>(computer chip)</a:t>
            </a:r>
            <a:endParaRPr lang="en-AU" sz="1300">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00523F21-6289-42D1-93E9-B8E41AD9E95A}"/>
              </a:ext>
            </a:extLst>
          </p:cNvPr>
          <p:cNvSpPr/>
          <p:nvPr/>
        </p:nvSpPr>
        <p:spPr>
          <a:xfrm>
            <a:off x="3697537" y="4225330"/>
            <a:ext cx="1252019" cy="824284"/>
          </a:xfrm>
          <a:prstGeom prst="ellipse">
            <a:avLst/>
          </a:prstGeom>
          <a:solidFill>
            <a:srgbClr val="0071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Output</a:t>
            </a:r>
            <a:r>
              <a:rPr lang="en-US" sz="1200">
                <a:latin typeface="Arial" panose="020B0604020202020204" pitchFamily="34" charset="0"/>
                <a:cs typeface="Arial" panose="020B0604020202020204" pitchFamily="34" charset="0"/>
              </a:rPr>
              <a:t> </a:t>
            </a:r>
          </a:p>
        </p:txBody>
      </p:sp>
      <p:cxnSp>
        <p:nvCxnSpPr>
          <p:cNvPr id="7" name="Connector: Curved 6">
            <a:extLst>
              <a:ext uri="{FF2B5EF4-FFF2-40B4-BE49-F238E27FC236}">
                <a16:creationId xmlns:a16="http://schemas.microsoft.com/office/drawing/2014/main" id="{738D492F-8049-44A9-A16D-E9A871DC14FF}"/>
              </a:ext>
            </a:extLst>
          </p:cNvPr>
          <p:cNvCxnSpPr>
            <a:cxnSpLocks/>
            <a:stCxn id="3" idx="6"/>
          </p:cNvCxnSpPr>
          <p:nvPr/>
        </p:nvCxnSpPr>
        <p:spPr>
          <a:xfrm flipH="1" flipV="1">
            <a:off x="2083366" y="3341923"/>
            <a:ext cx="198693" cy="782027"/>
          </a:xfrm>
          <a:prstGeom prst="curvedConnector4">
            <a:avLst>
              <a:gd name="adj1" fmla="val -115052"/>
              <a:gd name="adj2" fmla="val 78627"/>
            </a:avLst>
          </a:prstGeom>
          <a:ln w="73025">
            <a:solidFill>
              <a:srgbClr val="007193"/>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or: Curved 7">
            <a:extLst>
              <a:ext uri="{FF2B5EF4-FFF2-40B4-BE49-F238E27FC236}">
                <a16:creationId xmlns:a16="http://schemas.microsoft.com/office/drawing/2014/main" id="{C8D282E0-A934-4DCB-93BF-21769903F0A7}"/>
              </a:ext>
            </a:extLst>
          </p:cNvPr>
          <p:cNvCxnSpPr>
            <a:cxnSpLocks/>
          </p:cNvCxnSpPr>
          <p:nvPr/>
        </p:nvCxnSpPr>
        <p:spPr>
          <a:xfrm rot="5400000" flipH="1" flipV="1">
            <a:off x="4920934" y="3549657"/>
            <a:ext cx="440323" cy="1257692"/>
          </a:xfrm>
          <a:prstGeom prst="curvedConnector4">
            <a:avLst>
              <a:gd name="adj1" fmla="val -14158"/>
              <a:gd name="adj2" fmla="val 57289"/>
            </a:avLst>
          </a:prstGeom>
          <a:ln w="73025">
            <a:solidFill>
              <a:srgbClr val="007193"/>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or: Curved 16">
            <a:extLst>
              <a:ext uri="{FF2B5EF4-FFF2-40B4-BE49-F238E27FC236}">
                <a16:creationId xmlns:a16="http://schemas.microsoft.com/office/drawing/2014/main" id="{7E4358D0-DA2B-4E2B-AB12-46B209E9B7D6}"/>
              </a:ext>
            </a:extLst>
          </p:cNvPr>
          <p:cNvCxnSpPr>
            <a:cxnSpLocks/>
          </p:cNvCxnSpPr>
          <p:nvPr/>
        </p:nvCxnSpPr>
        <p:spPr>
          <a:xfrm rot="16200000" flipV="1">
            <a:off x="7529232" y="4294226"/>
            <a:ext cx="1425622" cy="483114"/>
          </a:xfrm>
          <a:prstGeom prst="curvedConnector3">
            <a:avLst>
              <a:gd name="adj1" fmla="val 50000"/>
            </a:avLst>
          </a:prstGeom>
          <a:ln w="73025">
            <a:solidFill>
              <a:srgbClr val="007193"/>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7A9CA9B0-238C-4DD5-9366-5C858FF30B96}"/>
              </a:ext>
            </a:extLst>
          </p:cNvPr>
          <p:cNvSpPr/>
          <p:nvPr/>
        </p:nvSpPr>
        <p:spPr>
          <a:xfrm>
            <a:off x="7624933" y="4924666"/>
            <a:ext cx="1169929" cy="842578"/>
          </a:xfrm>
          <a:prstGeom prst="ellipse">
            <a:avLst/>
          </a:prstGeom>
          <a:solidFill>
            <a:srgbClr val="007193"/>
          </a:solidFill>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a:r>
              <a:rPr lang="en-US" sz="1600">
                <a:latin typeface="Arial" panose="020B0604020202020204" pitchFamily="34" charset="0"/>
                <a:cs typeface="Arial" panose="020B0604020202020204" pitchFamily="34" charset="0"/>
              </a:rPr>
              <a:t>Input</a:t>
            </a:r>
            <a:r>
              <a:rPr lang="en-US">
                <a:latin typeface="Arial" panose="020B0604020202020204" pitchFamily="34" charset="0"/>
                <a:cs typeface="Arial" panose="020B0604020202020204" pitchFamily="34" charset="0"/>
              </a:rPr>
              <a:t> </a:t>
            </a:r>
            <a:br>
              <a:rPr lang="en-US" sz="1200">
                <a:latin typeface="Arial" panose="020B0604020202020204" pitchFamily="34" charset="0"/>
                <a:cs typeface="Arial" panose="020B0604020202020204" pitchFamily="34" charset="0"/>
              </a:rPr>
            </a:br>
            <a:r>
              <a:rPr lang="en-US" sz="1300">
                <a:latin typeface="Arial" panose="020B0604020202020204" pitchFamily="34" charset="0"/>
                <a:cs typeface="Arial" panose="020B0604020202020204" pitchFamily="34" charset="0"/>
              </a:rPr>
              <a:t>(sensors)</a:t>
            </a:r>
            <a:endParaRPr lang="en-AU" sz="1300">
              <a:latin typeface="Arial" panose="020B0604020202020204" pitchFamily="34" charset="0"/>
              <a:cs typeface="Arial" panose="020B0604020202020204" pitchFamily="34" charset="0"/>
            </a:endParaRPr>
          </a:p>
        </p:txBody>
      </p:sp>
      <p:cxnSp>
        <p:nvCxnSpPr>
          <p:cNvPr id="21" name="Connector: Curved 20">
            <a:extLst>
              <a:ext uri="{FF2B5EF4-FFF2-40B4-BE49-F238E27FC236}">
                <a16:creationId xmlns:a16="http://schemas.microsoft.com/office/drawing/2014/main" id="{6688AAE8-234B-417B-9FC3-9015948C71CB}"/>
              </a:ext>
            </a:extLst>
          </p:cNvPr>
          <p:cNvCxnSpPr>
            <a:cxnSpLocks/>
          </p:cNvCxnSpPr>
          <p:nvPr/>
        </p:nvCxnSpPr>
        <p:spPr>
          <a:xfrm flipH="1">
            <a:off x="35820919" y="10172518"/>
            <a:ext cx="642032" cy="995117"/>
          </a:xfrm>
          <a:prstGeom prst="curvedConnector3">
            <a:avLst>
              <a:gd name="adj1" fmla="val 50000"/>
            </a:avLst>
          </a:prstGeom>
          <a:ln w="73025">
            <a:solidFill>
              <a:srgbClr val="007193"/>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1FA6D73B-FAAD-4E0E-975F-FE13FDA96472}"/>
              </a:ext>
            </a:extLst>
          </p:cNvPr>
          <p:cNvSpPr/>
          <p:nvPr/>
        </p:nvSpPr>
        <p:spPr>
          <a:xfrm>
            <a:off x="342900" y="387394"/>
            <a:ext cx="7851701" cy="769441"/>
          </a:xfrm>
          <a:prstGeom prst="rect">
            <a:avLst/>
          </a:prstGeom>
        </p:spPr>
        <p:txBody>
          <a:bodyPr wrap="none">
            <a:spAutoFit/>
          </a:bodyPr>
          <a:lstStyle/>
          <a:p>
            <a:r>
              <a:rPr lang="en-US" sz="4400" b="1" dirty="0">
                <a:latin typeface="Arial" panose="020B0604020202020204" pitchFamily="34" charset="0"/>
                <a:cs typeface="Arial" panose="020B0604020202020204" pitchFamily="34" charset="0"/>
              </a:rPr>
              <a:t>A Sphero is a digital system.</a:t>
            </a:r>
            <a:endParaRPr lang="en-AU" sz="4400" dirty="0"/>
          </a:p>
        </p:txBody>
      </p:sp>
      <p:pic>
        <p:nvPicPr>
          <p:cNvPr id="66" name="Picture 65" descr="A picture containing bird&#10;&#10;Description automatically generated">
            <a:extLst>
              <a:ext uri="{FF2B5EF4-FFF2-40B4-BE49-F238E27FC236}">
                <a16:creationId xmlns:a16="http://schemas.microsoft.com/office/drawing/2014/main" id="{81EB8A33-5575-4E7E-AAC6-FCA47AE3FFED}"/>
              </a:ext>
            </a:extLst>
          </p:cNvPr>
          <p:cNvPicPr>
            <a:picLocks noChangeAspect="1"/>
          </p:cNvPicPr>
          <p:nvPr/>
        </p:nvPicPr>
        <p:blipFill rotWithShape="1">
          <a:blip r:embed="rId6">
            <a:extLst>
              <a:ext uri="{28A0092B-C50C-407E-A947-70E740481C1C}">
                <a14:useLocalDpi xmlns:a14="http://schemas.microsoft.com/office/drawing/2010/main" val="0"/>
              </a:ext>
            </a:extLst>
          </a:blip>
          <a:srcRect b="52957"/>
          <a:stretch/>
        </p:blipFill>
        <p:spPr>
          <a:xfrm>
            <a:off x="1251623" y="6047719"/>
            <a:ext cx="3252009" cy="668572"/>
          </a:xfrm>
          <a:prstGeom prst="rect">
            <a:avLst/>
          </a:prstGeom>
        </p:spPr>
      </p:pic>
      <p:pic>
        <p:nvPicPr>
          <p:cNvPr id="67" name="Picture 66" descr="A picture containing clock&#10;&#10;Description automatically generated">
            <a:extLst>
              <a:ext uri="{FF2B5EF4-FFF2-40B4-BE49-F238E27FC236}">
                <a16:creationId xmlns:a16="http://schemas.microsoft.com/office/drawing/2014/main" id="{83F5B1F4-9357-4F97-B610-9BB5420C03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869" y="6005205"/>
            <a:ext cx="931808" cy="753603"/>
          </a:xfrm>
          <a:prstGeom prst="rect">
            <a:avLst/>
          </a:prstGeom>
        </p:spPr>
      </p:pic>
      <p:pic>
        <p:nvPicPr>
          <p:cNvPr id="68" name="Picture 67">
            <a:extLst>
              <a:ext uri="{FF2B5EF4-FFF2-40B4-BE49-F238E27FC236}">
                <a16:creationId xmlns:a16="http://schemas.microsoft.com/office/drawing/2014/main" id="{2DCC6BC5-37C3-4132-8622-5BCF72CCD78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35629" y="6294390"/>
            <a:ext cx="2528080" cy="290049"/>
          </a:xfrm>
          <a:prstGeom prst="rect">
            <a:avLst/>
          </a:prstGeom>
        </p:spPr>
      </p:pic>
      <p:cxnSp>
        <p:nvCxnSpPr>
          <p:cNvPr id="28" name="Connector: Curved 16">
            <a:extLst>
              <a:ext uri="{FF2B5EF4-FFF2-40B4-BE49-F238E27FC236}">
                <a16:creationId xmlns:a16="http://schemas.microsoft.com/office/drawing/2014/main" id="{5073CA02-A4C4-7D4A-AA15-C4DCFA645AEB}"/>
              </a:ext>
            </a:extLst>
          </p:cNvPr>
          <p:cNvCxnSpPr>
            <a:cxnSpLocks/>
          </p:cNvCxnSpPr>
          <p:nvPr/>
        </p:nvCxnSpPr>
        <p:spPr>
          <a:xfrm rot="10800000" flipV="1">
            <a:off x="6045200" y="2163300"/>
            <a:ext cx="2352474" cy="1141023"/>
          </a:xfrm>
          <a:prstGeom prst="curvedConnector3">
            <a:avLst>
              <a:gd name="adj1" fmla="val 50000"/>
            </a:avLst>
          </a:prstGeom>
          <a:ln w="73025">
            <a:solidFill>
              <a:srgbClr val="007193"/>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059C8702-3638-374A-A9C5-5412543E9B61}"/>
              </a:ext>
            </a:extLst>
          </p:cNvPr>
          <p:cNvSpPr/>
          <p:nvPr/>
        </p:nvSpPr>
        <p:spPr>
          <a:xfrm>
            <a:off x="7095301" y="5987366"/>
            <a:ext cx="1766830" cy="246221"/>
          </a:xfrm>
          <a:prstGeom prst="rect">
            <a:avLst/>
          </a:prstGeom>
        </p:spPr>
        <p:txBody>
          <a:bodyPr wrap="none">
            <a:spAutoFit/>
          </a:bodyPr>
          <a:lstStyle/>
          <a:p>
            <a:r>
              <a:rPr lang="en-US" sz="900" dirty="0">
                <a:solidFill>
                  <a:srgbClr val="222222"/>
                </a:solidFill>
                <a:latin typeface="Arial" panose="020B0604020202020204" pitchFamily="34" charset="0"/>
                <a:cs typeface="Arial" panose="020B0604020202020204" pitchFamily="34" charset="0"/>
              </a:rPr>
              <a:t>Image</a:t>
            </a:r>
            <a:r>
              <a:rPr lang="en-US" sz="1000" dirty="0">
                <a:solidFill>
                  <a:srgbClr val="222222"/>
                </a:solidFill>
                <a:latin typeface="Arial" panose="020B0604020202020204" pitchFamily="34" charset="0"/>
                <a:cs typeface="Arial" panose="020B0604020202020204" pitchFamily="34" charset="0"/>
              </a:rPr>
              <a:t> used with permission</a:t>
            </a:r>
            <a:endParaRPr lang="en-AU" sz="1000" dirty="0"/>
          </a:p>
        </p:txBody>
      </p:sp>
    </p:spTree>
    <p:extLst>
      <p:ext uri="{BB962C8B-B14F-4D97-AF65-F5344CB8AC3E}">
        <p14:creationId xmlns:p14="http://schemas.microsoft.com/office/powerpoint/2010/main" val="3250766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1FA6D73B-FAAD-4E0E-975F-FE13FDA96472}"/>
              </a:ext>
            </a:extLst>
          </p:cNvPr>
          <p:cNvSpPr/>
          <p:nvPr/>
        </p:nvSpPr>
        <p:spPr>
          <a:xfrm>
            <a:off x="520507" y="537122"/>
            <a:ext cx="8633967" cy="1446550"/>
          </a:xfrm>
          <a:prstGeom prst="rect">
            <a:avLst/>
          </a:prstGeom>
        </p:spPr>
        <p:txBody>
          <a:bodyPr wrap="none" anchor="t">
            <a:spAutoFit/>
          </a:bodyPr>
          <a:lstStyle/>
          <a:p>
            <a:r>
              <a:rPr lang="en-US" sz="4400" b="1" dirty="0">
                <a:latin typeface="Arial"/>
                <a:cs typeface="Arial"/>
              </a:rPr>
              <a:t>A Makey </a:t>
            </a:r>
            <a:r>
              <a:rPr lang="en-US" sz="4400" b="1" dirty="0" err="1">
                <a:latin typeface="Arial"/>
                <a:cs typeface="Arial"/>
              </a:rPr>
              <a:t>Makey</a:t>
            </a:r>
            <a:r>
              <a:rPr lang="en-US" sz="4400" b="1" dirty="0">
                <a:latin typeface="Arial"/>
                <a:cs typeface="Arial"/>
              </a:rPr>
              <a:t> and computer </a:t>
            </a:r>
            <a:endParaRPr lang="en-US" sz="4400" b="1" dirty="0">
              <a:latin typeface="Arial" panose="020B0604020202020204" pitchFamily="34" charset="0"/>
              <a:cs typeface="Arial" panose="020B0604020202020204" pitchFamily="34" charset="0"/>
            </a:endParaRPr>
          </a:p>
          <a:p>
            <a:r>
              <a:rPr lang="en-US" sz="4400" b="1" dirty="0">
                <a:latin typeface="Arial"/>
                <a:cs typeface="Arial"/>
              </a:rPr>
              <a:t>is a digital system.</a:t>
            </a:r>
            <a:endParaRPr lang="en-AU" sz="4400" dirty="0">
              <a:latin typeface="Arial"/>
              <a:cs typeface="Arial"/>
            </a:endParaRPr>
          </a:p>
        </p:txBody>
      </p:sp>
      <p:pic>
        <p:nvPicPr>
          <p:cNvPr id="9" name="Picture 9" descr="A close up of items on a table&#10;&#10;Description automatically generated">
            <a:extLst>
              <a:ext uri="{FF2B5EF4-FFF2-40B4-BE49-F238E27FC236}">
                <a16:creationId xmlns:a16="http://schemas.microsoft.com/office/drawing/2014/main" id="{F4B15368-038D-47E8-891A-3DB3F73F049C}"/>
              </a:ext>
            </a:extLst>
          </p:cNvPr>
          <p:cNvPicPr>
            <a:picLocks noChangeAspect="1"/>
          </p:cNvPicPr>
          <p:nvPr/>
        </p:nvPicPr>
        <p:blipFill rotWithShape="1">
          <a:blip r:embed="rId3"/>
          <a:srcRect t="14934" r="-142" b="24966"/>
          <a:stretch/>
        </p:blipFill>
        <p:spPr>
          <a:xfrm>
            <a:off x="1405690" y="2099511"/>
            <a:ext cx="7064553" cy="3188862"/>
          </a:xfrm>
          <a:prstGeom prst="rect">
            <a:avLst/>
          </a:prstGeom>
        </p:spPr>
      </p:pic>
      <p:cxnSp>
        <p:nvCxnSpPr>
          <p:cNvPr id="7" name="Connector: Curved 6">
            <a:extLst>
              <a:ext uri="{FF2B5EF4-FFF2-40B4-BE49-F238E27FC236}">
                <a16:creationId xmlns:a16="http://schemas.microsoft.com/office/drawing/2014/main" id="{738D492F-8049-44A9-A16D-E9A871DC14FF}"/>
              </a:ext>
            </a:extLst>
          </p:cNvPr>
          <p:cNvCxnSpPr>
            <a:cxnSpLocks/>
          </p:cNvCxnSpPr>
          <p:nvPr/>
        </p:nvCxnSpPr>
        <p:spPr>
          <a:xfrm>
            <a:off x="808302" y="3934521"/>
            <a:ext cx="1004203" cy="223680"/>
          </a:xfrm>
          <a:prstGeom prst="curvedConnector3">
            <a:avLst>
              <a:gd name="adj1" fmla="val 50000"/>
            </a:avLst>
          </a:prstGeom>
          <a:ln w="73025">
            <a:solidFill>
              <a:srgbClr val="007193"/>
            </a:solidFill>
            <a:tailEnd type="triangle"/>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D45FC901-D0AF-4135-BCAF-607F87F157DE}"/>
              </a:ext>
            </a:extLst>
          </p:cNvPr>
          <p:cNvSpPr/>
          <p:nvPr/>
        </p:nvSpPr>
        <p:spPr>
          <a:xfrm>
            <a:off x="113525" y="3429000"/>
            <a:ext cx="1296943" cy="821934"/>
          </a:xfrm>
          <a:prstGeom prst="ellipse">
            <a:avLst/>
          </a:prstGeom>
          <a:solidFill>
            <a:srgbClr val="007193"/>
          </a:solidFill>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a:r>
              <a:rPr lang="en-US" sz="1600">
                <a:latin typeface="Arial" panose="020B0604020202020204" pitchFamily="34" charset="0"/>
                <a:cs typeface="Arial" panose="020B0604020202020204" pitchFamily="34" charset="0"/>
              </a:rPr>
              <a:t>Input </a:t>
            </a:r>
            <a:br>
              <a:rPr lang="en-US" sz="1200">
                <a:latin typeface="Arial" panose="020B0604020202020204" pitchFamily="34" charset="0"/>
                <a:cs typeface="Arial" panose="020B0604020202020204" pitchFamily="34" charset="0"/>
              </a:rPr>
            </a:br>
            <a:r>
              <a:rPr lang="en-US" sz="1200">
                <a:latin typeface="Arial" panose="020B0604020202020204" pitchFamily="34" charset="0"/>
                <a:cs typeface="Arial" panose="020B0604020202020204" pitchFamily="34" charset="0"/>
              </a:rPr>
              <a:t>(</a:t>
            </a:r>
            <a:r>
              <a:rPr lang="en-US" sz="1300">
                <a:latin typeface="Arial" panose="020B0604020202020204" pitchFamily="34" charset="0"/>
                <a:cs typeface="Arial" panose="020B0604020202020204" pitchFamily="34" charset="0"/>
              </a:rPr>
              <a:t>foil + wires</a:t>
            </a:r>
            <a:r>
              <a:rPr lang="en-US" sz="1200">
                <a:latin typeface="Arial" panose="020B0604020202020204" pitchFamily="34" charset="0"/>
                <a:cs typeface="Arial" panose="020B0604020202020204" pitchFamily="34" charset="0"/>
              </a:rPr>
              <a:t>)</a:t>
            </a:r>
            <a:endParaRPr lang="en-AU" sz="1200">
              <a:latin typeface="Arial"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E4E71F26-64C3-49C9-9856-5189CA785305}"/>
              </a:ext>
            </a:extLst>
          </p:cNvPr>
          <p:cNvSpPr/>
          <p:nvPr/>
        </p:nvSpPr>
        <p:spPr>
          <a:xfrm>
            <a:off x="7047844" y="2518247"/>
            <a:ext cx="1961094" cy="831879"/>
          </a:xfrm>
          <a:prstGeom prst="ellipse">
            <a:avLst/>
          </a:prstGeom>
          <a:solidFill>
            <a:srgbClr val="0071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Processing</a:t>
            </a:r>
            <a:r>
              <a:rPr lang="en-US" sz="1200">
                <a:latin typeface="Arial" panose="020B0604020202020204" pitchFamily="34" charset="0"/>
                <a:cs typeface="Arial" panose="020B0604020202020204" pitchFamily="34" charset="0"/>
              </a:rPr>
              <a:t> </a:t>
            </a:r>
            <a:br>
              <a:rPr lang="en-US" sz="1200">
                <a:latin typeface="Arial" panose="020B0604020202020204" pitchFamily="34" charset="0"/>
                <a:cs typeface="Arial" panose="020B0604020202020204" pitchFamily="34" charset="0"/>
              </a:rPr>
            </a:br>
            <a:r>
              <a:rPr lang="en-US" sz="1300">
                <a:latin typeface="Arial" panose="020B0604020202020204" pitchFamily="34" charset="0"/>
                <a:cs typeface="Arial" panose="020B0604020202020204" pitchFamily="34" charset="0"/>
              </a:rPr>
              <a:t>(computer chip)</a:t>
            </a:r>
            <a:endParaRPr lang="en-AU" sz="1300">
              <a:latin typeface="Arial" panose="020B0604020202020204" pitchFamily="34" charset="0"/>
              <a:cs typeface="Arial" panose="020B0604020202020204" pitchFamily="34" charset="0"/>
            </a:endParaRPr>
          </a:p>
        </p:txBody>
      </p:sp>
      <p:cxnSp>
        <p:nvCxnSpPr>
          <p:cNvPr id="8" name="Connector: Curved 7">
            <a:extLst>
              <a:ext uri="{FF2B5EF4-FFF2-40B4-BE49-F238E27FC236}">
                <a16:creationId xmlns:a16="http://schemas.microsoft.com/office/drawing/2014/main" id="{C8D282E0-A934-4DCB-93BF-21769903F0A7}"/>
              </a:ext>
            </a:extLst>
          </p:cNvPr>
          <p:cNvCxnSpPr>
            <a:cxnSpLocks/>
          </p:cNvCxnSpPr>
          <p:nvPr/>
        </p:nvCxnSpPr>
        <p:spPr>
          <a:xfrm rot="5400000" flipH="1" flipV="1">
            <a:off x="7494884" y="9990657"/>
            <a:ext cx="440323" cy="1257692"/>
          </a:xfrm>
          <a:prstGeom prst="curvedConnector4">
            <a:avLst>
              <a:gd name="adj1" fmla="val -14158"/>
              <a:gd name="adj2" fmla="val 57289"/>
            </a:avLst>
          </a:prstGeom>
          <a:ln w="73025">
            <a:solidFill>
              <a:srgbClr val="007193"/>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or: Curved 16">
            <a:extLst>
              <a:ext uri="{FF2B5EF4-FFF2-40B4-BE49-F238E27FC236}">
                <a16:creationId xmlns:a16="http://schemas.microsoft.com/office/drawing/2014/main" id="{7E4358D0-DA2B-4E2B-AB12-46B209E9B7D6}"/>
              </a:ext>
            </a:extLst>
          </p:cNvPr>
          <p:cNvCxnSpPr>
            <a:cxnSpLocks/>
          </p:cNvCxnSpPr>
          <p:nvPr/>
        </p:nvCxnSpPr>
        <p:spPr>
          <a:xfrm flipH="1">
            <a:off x="6958514" y="4132127"/>
            <a:ext cx="1213808" cy="118807"/>
          </a:xfrm>
          <a:prstGeom prst="curvedConnector4">
            <a:avLst>
              <a:gd name="adj1" fmla="val 19129"/>
              <a:gd name="adj2" fmla="val 89290"/>
            </a:avLst>
          </a:prstGeom>
          <a:ln w="73025">
            <a:solidFill>
              <a:srgbClr val="007193"/>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7A9CA9B0-238C-4DD5-9366-5C858FF30B96}"/>
              </a:ext>
            </a:extLst>
          </p:cNvPr>
          <p:cNvSpPr/>
          <p:nvPr/>
        </p:nvSpPr>
        <p:spPr>
          <a:xfrm>
            <a:off x="7461978" y="3930928"/>
            <a:ext cx="1611086" cy="1463863"/>
          </a:xfrm>
          <a:prstGeom prst="ellipse">
            <a:avLst/>
          </a:prstGeom>
          <a:solidFill>
            <a:srgbClr val="007193"/>
          </a:solidFill>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a:r>
              <a:rPr lang="en-US" sz="1600">
                <a:latin typeface="Arial" panose="020B0604020202020204" pitchFamily="34" charset="0"/>
                <a:cs typeface="Arial" panose="020B0604020202020204" pitchFamily="34" charset="0"/>
              </a:rPr>
              <a:t>Input </a:t>
            </a:r>
            <a:br>
              <a:rPr lang="en-US" sz="1200">
                <a:latin typeface="Arial" panose="020B0604020202020204" pitchFamily="34" charset="0"/>
                <a:cs typeface="Arial" panose="020B0604020202020204" pitchFamily="34" charset="0"/>
              </a:rPr>
            </a:br>
            <a:r>
              <a:rPr lang="en-US" sz="1300">
                <a:latin typeface="Arial" panose="020B0604020202020204" pitchFamily="34" charset="0"/>
                <a:cs typeface="Arial" panose="020B0604020202020204" pitchFamily="34" charset="0"/>
              </a:rPr>
              <a:t>(wires attached to </a:t>
            </a:r>
            <a:r>
              <a:rPr lang="en-US" sz="1300" spc="-30">
                <a:latin typeface="Arial" panose="020B0604020202020204" pitchFamily="34" charset="0"/>
                <a:cs typeface="Arial" panose="020B0604020202020204" pitchFamily="34" charset="0"/>
              </a:rPr>
              <a:t>device + device</a:t>
            </a:r>
            <a:r>
              <a:rPr lang="en-US" sz="1300">
                <a:latin typeface="Arial" panose="020B0604020202020204" pitchFamily="34" charset="0"/>
                <a:cs typeface="Arial" panose="020B0604020202020204" pitchFamily="34" charset="0"/>
              </a:rPr>
              <a:t> attached to computer)</a:t>
            </a:r>
            <a:endParaRPr lang="en-AU" sz="1300">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2C72E4B6-72E4-4E7F-9344-F5A7E51AF12D}"/>
              </a:ext>
            </a:extLst>
          </p:cNvPr>
          <p:cNvSpPr/>
          <p:nvPr/>
        </p:nvSpPr>
        <p:spPr>
          <a:xfrm>
            <a:off x="6161284" y="1364729"/>
            <a:ext cx="1340691" cy="936303"/>
          </a:xfrm>
          <a:prstGeom prst="ellipse">
            <a:avLst/>
          </a:prstGeom>
          <a:solidFill>
            <a:srgbClr val="0071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Output</a:t>
            </a:r>
            <a:r>
              <a:rPr lang="en-US">
                <a:latin typeface="Arial" panose="020B0604020202020204" pitchFamily="34" charset="0"/>
                <a:cs typeface="Arial" panose="020B0604020202020204" pitchFamily="34" charset="0"/>
              </a:rPr>
              <a:t> </a:t>
            </a:r>
            <a:r>
              <a:rPr lang="en-US" sz="1300">
                <a:latin typeface="Arial" panose="020B0604020202020204" pitchFamily="34" charset="0"/>
                <a:cs typeface="Arial" panose="020B0604020202020204" pitchFamily="34" charset="0"/>
              </a:rPr>
              <a:t>(sound) </a:t>
            </a:r>
          </a:p>
        </p:txBody>
      </p:sp>
      <p:cxnSp>
        <p:nvCxnSpPr>
          <p:cNvPr id="24" name="Connector: Curved 23">
            <a:extLst>
              <a:ext uri="{FF2B5EF4-FFF2-40B4-BE49-F238E27FC236}">
                <a16:creationId xmlns:a16="http://schemas.microsoft.com/office/drawing/2014/main" id="{7F49CC9B-EAF8-444E-802B-9E51392A7750}"/>
              </a:ext>
            </a:extLst>
          </p:cNvPr>
          <p:cNvCxnSpPr>
            <a:cxnSpLocks/>
          </p:cNvCxnSpPr>
          <p:nvPr/>
        </p:nvCxnSpPr>
        <p:spPr>
          <a:xfrm rot="5400000">
            <a:off x="6022663" y="2616582"/>
            <a:ext cx="1141821" cy="339937"/>
          </a:xfrm>
          <a:prstGeom prst="curvedConnector3">
            <a:avLst>
              <a:gd name="adj1" fmla="val 50000"/>
            </a:avLst>
          </a:prstGeom>
          <a:ln w="73025">
            <a:solidFill>
              <a:srgbClr val="007193"/>
            </a:solidFill>
            <a:tailEnd type="triangle"/>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73127A4A-9382-49EF-9EE0-D98AAC5DA432}"/>
              </a:ext>
            </a:extLst>
          </p:cNvPr>
          <p:cNvSpPr/>
          <p:nvPr/>
        </p:nvSpPr>
        <p:spPr>
          <a:xfrm>
            <a:off x="6831630" y="5404823"/>
            <a:ext cx="1766830" cy="246221"/>
          </a:xfrm>
          <a:prstGeom prst="rect">
            <a:avLst/>
          </a:prstGeom>
        </p:spPr>
        <p:txBody>
          <a:bodyPr wrap="none">
            <a:spAutoFit/>
          </a:bodyPr>
          <a:lstStyle/>
          <a:p>
            <a:r>
              <a:rPr lang="en-US" sz="900">
                <a:solidFill>
                  <a:srgbClr val="222222"/>
                </a:solidFill>
                <a:latin typeface="Arial" panose="020B0604020202020204" pitchFamily="34" charset="0"/>
                <a:cs typeface="Arial" panose="020B0604020202020204" pitchFamily="34" charset="0"/>
              </a:rPr>
              <a:t>Image</a:t>
            </a:r>
            <a:r>
              <a:rPr lang="en-US" sz="1000">
                <a:solidFill>
                  <a:srgbClr val="222222"/>
                </a:solidFill>
                <a:latin typeface="Arial" panose="020B0604020202020204" pitchFamily="34" charset="0"/>
                <a:cs typeface="Arial" panose="020B0604020202020204" pitchFamily="34" charset="0"/>
              </a:rPr>
              <a:t> used with permission</a:t>
            </a:r>
            <a:endParaRPr lang="en-AU" sz="1000"/>
          </a:p>
        </p:txBody>
      </p:sp>
      <p:pic>
        <p:nvPicPr>
          <p:cNvPr id="66" name="Picture 65" descr="A picture containing bird&#10;&#10;Description automatically generated">
            <a:extLst>
              <a:ext uri="{FF2B5EF4-FFF2-40B4-BE49-F238E27FC236}">
                <a16:creationId xmlns:a16="http://schemas.microsoft.com/office/drawing/2014/main" id="{81EB8A33-5575-4E7E-AAC6-FCA47AE3FFED}"/>
              </a:ext>
            </a:extLst>
          </p:cNvPr>
          <p:cNvPicPr>
            <a:picLocks noChangeAspect="1"/>
          </p:cNvPicPr>
          <p:nvPr/>
        </p:nvPicPr>
        <p:blipFill rotWithShape="1">
          <a:blip r:embed="rId4">
            <a:extLst>
              <a:ext uri="{28A0092B-C50C-407E-A947-70E740481C1C}">
                <a14:useLocalDpi xmlns:a14="http://schemas.microsoft.com/office/drawing/2010/main" val="0"/>
              </a:ext>
            </a:extLst>
          </a:blip>
          <a:srcRect b="52957"/>
          <a:stretch/>
        </p:blipFill>
        <p:spPr>
          <a:xfrm>
            <a:off x="1251623" y="6047719"/>
            <a:ext cx="3252009" cy="668572"/>
          </a:xfrm>
          <a:prstGeom prst="rect">
            <a:avLst/>
          </a:prstGeom>
        </p:spPr>
      </p:pic>
      <p:pic>
        <p:nvPicPr>
          <p:cNvPr id="67" name="Picture 66" descr="A picture containing clock&#10;&#10;Description automatically generated">
            <a:extLst>
              <a:ext uri="{FF2B5EF4-FFF2-40B4-BE49-F238E27FC236}">
                <a16:creationId xmlns:a16="http://schemas.microsoft.com/office/drawing/2014/main" id="{83F5B1F4-9357-4F97-B610-9BB5420C03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869" y="6005205"/>
            <a:ext cx="931808" cy="753603"/>
          </a:xfrm>
          <a:prstGeom prst="rect">
            <a:avLst/>
          </a:prstGeom>
        </p:spPr>
      </p:pic>
      <p:pic>
        <p:nvPicPr>
          <p:cNvPr id="68" name="Picture 67">
            <a:extLst>
              <a:ext uri="{FF2B5EF4-FFF2-40B4-BE49-F238E27FC236}">
                <a16:creationId xmlns:a16="http://schemas.microsoft.com/office/drawing/2014/main" id="{2DCC6BC5-37C3-4132-8622-5BCF72CCD7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5629" y="6294390"/>
            <a:ext cx="2528080" cy="290049"/>
          </a:xfrm>
          <a:prstGeom prst="rect">
            <a:avLst/>
          </a:prstGeom>
        </p:spPr>
      </p:pic>
      <p:cxnSp>
        <p:nvCxnSpPr>
          <p:cNvPr id="22" name="Connector: Curved 21">
            <a:extLst>
              <a:ext uri="{FF2B5EF4-FFF2-40B4-BE49-F238E27FC236}">
                <a16:creationId xmlns:a16="http://schemas.microsoft.com/office/drawing/2014/main" id="{6DBED146-CA99-46AA-807A-31A31707C1E9}"/>
              </a:ext>
            </a:extLst>
          </p:cNvPr>
          <p:cNvCxnSpPr>
            <a:cxnSpLocks/>
          </p:cNvCxnSpPr>
          <p:nvPr/>
        </p:nvCxnSpPr>
        <p:spPr>
          <a:xfrm rot="10800000" flipV="1">
            <a:off x="6453222" y="2947560"/>
            <a:ext cx="941976" cy="770037"/>
          </a:xfrm>
          <a:prstGeom prst="curvedConnector3">
            <a:avLst>
              <a:gd name="adj1" fmla="val 50000"/>
            </a:avLst>
          </a:prstGeom>
          <a:ln w="73025">
            <a:solidFill>
              <a:srgbClr val="007193"/>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or: Curved 22">
            <a:extLst>
              <a:ext uri="{FF2B5EF4-FFF2-40B4-BE49-F238E27FC236}">
                <a16:creationId xmlns:a16="http://schemas.microsoft.com/office/drawing/2014/main" id="{FD97159A-534D-4064-8C04-3FFD264F5768}"/>
              </a:ext>
            </a:extLst>
          </p:cNvPr>
          <p:cNvCxnSpPr>
            <a:cxnSpLocks/>
          </p:cNvCxnSpPr>
          <p:nvPr/>
        </p:nvCxnSpPr>
        <p:spPr>
          <a:xfrm rot="10800000">
            <a:off x="5320068" y="3519013"/>
            <a:ext cx="2266310" cy="1159529"/>
          </a:xfrm>
          <a:prstGeom prst="curvedConnector3">
            <a:avLst>
              <a:gd name="adj1" fmla="val 111482"/>
            </a:avLst>
          </a:prstGeom>
          <a:ln w="73025">
            <a:solidFill>
              <a:srgbClr val="00719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6841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0B900-034F-4A0B-A507-D38F3B220BF0}"/>
              </a:ext>
            </a:extLst>
          </p:cNvPr>
          <p:cNvSpPr>
            <a:spLocks noGrp="1"/>
          </p:cNvSpPr>
          <p:nvPr>
            <p:ph type="title"/>
          </p:nvPr>
        </p:nvSpPr>
        <p:spPr>
          <a:xfrm>
            <a:off x="516494" y="222235"/>
            <a:ext cx="8147215" cy="1325563"/>
          </a:xfrm>
        </p:spPr>
        <p:txBody>
          <a:bodyPr>
            <a:normAutofit fontScale="90000"/>
          </a:bodyPr>
          <a:lstStyle/>
          <a:p>
            <a:r>
              <a:rPr lang="en-US" b="1" dirty="0">
                <a:latin typeface="Arial" panose="020B0604020202020204" pitchFamily="34" charset="0"/>
                <a:cs typeface="Arial" panose="020B0604020202020204" pitchFamily="34" charset="0"/>
              </a:rPr>
              <a:t>What happens if part of</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 digital system stops working?</a:t>
            </a:r>
            <a:endParaRPr lang="en-AU" dirty="0">
              <a:latin typeface="Arial" panose="020B0604020202020204" pitchFamily="34" charset="0"/>
              <a:cs typeface="Arial" panose="020B0604020202020204" pitchFamily="34" charset="0"/>
            </a:endParaRPr>
          </a:p>
        </p:txBody>
      </p:sp>
      <p:pic>
        <p:nvPicPr>
          <p:cNvPr id="5" name="Content Placeholder 4" descr="A picture containing indoor, table, sitting, small&#10;&#10;Description automatically generated">
            <a:extLst>
              <a:ext uri="{FF2B5EF4-FFF2-40B4-BE49-F238E27FC236}">
                <a16:creationId xmlns:a16="http://schemas.microsoft.com/office/drawing/2014/main" id="{84E84BE4-713A-E241-87AC-A40404376FE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77696" y="1591098"/>
            <a:ext cx="6188608" cy="4130223"/>
          </a:xfrm>
        </p:spPr>
      </p:pic>
      <p:pic>
        <p:nvPicPr>
          <p:cNvPr id="6" name="Picture 5" descr="A picture containing bird&#10;&#10;Description automatically generated">
            <a:extLst>
              <a:ext uri="{FF2B5EF4-FFF2-40B4-BE49-F238E27FC236}">
                <a16:creationId xmlns:a16="http://schemas.microsoft.com/office/drawing/2014/main" id="{25727F5D-AB15-A64E-A7D2-B1E3F677906E}"/>
              </a:ext>
            </a:extLst>
          </p:cNvPr>
          <p:cNvPicPr>
            <a:picLocks noChangeAspect="1"/>
          </p:cNvPicPr>
          <p:nvPr/>
        </p:nvPicPr>
        <p:blipFill rotWithShape="1">
          <a:blip r:embed="rId4">
            <a:extLst>
              <a:ext uri="{28A0092B-C50C-407E-A947-70E740481C1C}">
                <a14:useLocalDpi xmlns:a14="http://schemas.microsoft.com/office/drawing/2010/main" val="0"/>
              </a:ext>
            </a:extLst>
          </a:blip>
          <a:srcRect b="52957"/>
          <a:stretch/>
        </p:blipFill>
        <p:spPr>
          <a:xfrm>
            <a:off x="1251623" y="6047719"/>
            <a:ext cx="3252009" cy="668572"/>
          </a:xfrm>
          <a:prstGeom prst="rect">
            <a:avLst/>
          </a:prstGeom>
        </p:spPr>
      </p:pic>
      <p:pic>
        <p:nvPicPr>
          <p:cNvPr id="7" name="Picture 6" descr="A picture containing clock&#10;&#10;Description automatically generated">
            <a:extLst>
              <a:ext uri="{FF2B5EF4-FFF2-40B4-BE49-F238E27FC236}">
                <a16:creationId xmlns:a16="http://schemas.microsoft.com/office/drawing/2014/main" id="{5B523BE1-DF3B-D84E-B726-24E51A4C3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869" y="6005205"/>
            <a:ext cx="931808" cy="753603"/>
          </a:xfrm>
          <a:prstGeom prst="rect">
            <a:avLst/>
          </a:prstGeom>
        </p:spPr>
      </p:pic>
      <p:pic>
        <p:nvPicPr>
          <p:cNvPr id="8" name="Picture 7">
            <a:extLst>
              <a:ext uri="{FF2B5EF4-FFF2-40B4-BE49-F238E27FC236}">
                <a16:creationId xmlns:a16="http://schemas.microsoft.com/office/drawing/2014/main" id="{773537F1-D36E-E449-9DB6-22F1E4CDDB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5629" y="6294390"/>
            <a:ext cx="2528080" cy="290049"/>
          </a:xfrm>
          <a:prstGeom prst="rect">
            <a:avLst/>
          </a:prstGeom>
        </p:spPr>
      </p:pic>
      <p:sp>
        <p:nvSpPr>
          <p:cNvPr id="9" name="TextBox 8">
            <a:extLst>
              <a:ext uri="{FF2B5EF4-FFF2-40B4-BE49-F238E27FC236}">
                <a16:creationId xmlns:a16="http://schemas.microsoft.com/office/drawing/2014/main" id="{382676A2-AEDD-488C-BEF6-3F20B2C85D61}"/>
              </a:ext>
            </a:extLst>
          </p:cNvPr>
          <p:cNvSpPr txBox="1"/>
          <p:nvPr/>
        </p:nvSpPr>
        <p:spPr>
          <a:xfrm>
            <a:off x="3168073" y="5758984"/>
            <a:ext cx="5495636" cy="246221"/>
          </a:xfrm>
          <a:prstGeom prst="rect">
            <a:avLst/>
          </a:prstGeom>
          <a:noFill/>
        </p:spPr>
        <p:txBody>
          <a:bodyPr wrap="square">
            <a:spAutoFit/>
          </a:bodyPr>
          <a:lstStyle/>
          <a:p>
            <a:r>
              <a:rPr lang="en-AU" sz="1000" dirty="0">
                <a:latin typeface="Arial" panose="020B0604020202020204" pitchFamily="34" charset="0"/>
                <a:cs typeface="Arial" panose="020B0604020202020204" pitchFamily="34" charset="0"/>
              </a:rPr>
              <a:t>Image source: </a:t>
            </a:r>
            <a:r>
              <a:rPr lang="en-AU" sz="1000" dirty="0">
                <a:latin typeface="Arial" panose="020B0604020202020204" pitchFamily="34" charset="0"/>
                <a:cs typeface="Arial" panose="020B0604020202020204" pitchFamily="34" charset="0"/>
                <a:hlinkClick r:id="rId7"/>
              </a:rPr>
              <a:t>https://pixabay.com/photos/repair-defect-broken-stop-5011207/</a:t>
            </a:r>
            <a:endParaRPr lang="en-AU"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1396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AA89F-497F-C74B-B4BB-5AA2225132B3}"/>
              </a:ext>
            </a:extLst>
          </p:cNvPr>
          <p:cNvSpPr>
            <a:spLocks noGrp="1"/>
          </p:cNvSpPr>
          <p:nvPr>
            <p:ph type="title"/>
          </p:nvPr>
        </p:nvSpPr>
        <p:spPr>
          <a:xfrm>
            <a:off x="394350" y="232062"/>
            <a:ext cx="8752116" cy="1325563"/>
          </a:xfrm>
        </p:spPr>
        <p:txBody>
          <a:bodyPr/>
          <a:lstStyle/>
          <a:p>
            <a:r>
              <a:rPr lang="en-US" b="1" dirty="0">
                <a:latin typeface="Arial" panose="020B0604020202020204" pitchFamily="34" charset="0"/>
                <a:ea typeface="+mn-ea"/>
                <a:cs typeface="Arial" panose="020B0604020202020204" pitchFamily="34" charset="0"/>
              </a:rPr>
              <a:t>Can you name these digital systems?</a:t>
            </a:r>
          </a:p>
        </p:txBody>
      </p:sp>
      <p:pic>
        <p:nvPicPr>
          <p:cNvPr id="4" name="Picture 3" descr="A close up of a camera&#10;&#10;Description automatically generated">
            <a:extLst>
              <a:ext uri="{FF2B5EF4-FFF2-40B4-BE49-F238E27FC236}">
                <a16:creationId xmlns:a16="http://schemas.microsoft.com/office/drawing/2014/main" id="{7EBBA705-905F-D44C-8715-E93912F4D3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999" y="1695225"/>
            <a:ext cx="5842000" cy="3898900"/>
          </a:xfrm>
          <a:prstGeom prst="rect">
            <a:avLst/>
          </a:prstGeom>
        </p:spPr>
      </p:pic>
      <p:pic>
        <p:nvPicPr>
          <p:cNvPr id="8" name="Picture 7">
            <a:extLst>
              <a:ext uri="{FF2B5EF4-FFF2-40B4-BE49-F238E27FC236}">
                <a16:creationId xmlns:a16="http://schemas.microsoft.com/office/drawing/2014/main" id="{65F5974C-CBAA-724C-8EFF-61717BC5062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21782" y="1690689"/>
            <a:ext cx="6900032" cy="4600021"/>
          </a:xfrm>
          <a:prstGeom prst="rect">
            <a:avLst/>
          </a:prstGeom>
        </p:spPr>
      </p:pic>
      <p:pic>
        <p:nvPicPr>
          <p:cNvPr id="10" name="Picture 9" descr="A desktop computer sitting on top of a desk&#10;&#10;Description automatically generated">
            <a:extLst>
              <a:ext uri="{FF2B5EF4-FFF2-40B4-BE49-F238E27FC236}">
                <a16:creationId xmlns:a16="http://schemas.microsoft.com/office/drawing/2014/main" id="{8BCFE54D-DC1C-5145-BB16-1BD9D66348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2187" y="1661972"/>
            <a:ext cx="7099628" cy="4733085"/>
          </a:xfrm>
          <a:prstGeom prst="rect">
            <a:avLst/>
          </a:prstGeom>
        </p:spPr>
      </p:pic>
      <p:pic>
        <p:nvPicPr>
          <p:cNvPr id="12" name="Picture 11">
            <a:extLst>
              <a:ext uri="{FF2B5EF4-FFF2-40B4-BE49-F238E27FC236}">
                <a16:creationId xmlns:a16="http://schemas.microsoft.com/office/drawing/2014/main" id="{EF699394-2BD0-F441-B64B-D3483F8A228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313" b="90000" l="10000" r="90000">
                        <a14:foregroundMark x1="44010" y1="5313" x2="41302" y2="7552"/>
                      </a14:backgroundRemoval>
                    </a14:imgEffect>
                  </a14:imgLayer>
                </a14:imgProps>
              </a:ext>
              <a:ext uri="{28A0092B-C50C-407E-A947-70E740481C1C}">
                <a14:useLocalDpi xmlns:a14="http://schemas.microsoft.com/office/drawing/2010/main" val="0"/>
              </a:ext>
            </a:extLst>
          </a:blip>
          <a:srcRect/>
          <a:stretch/>
        </p:blipFill>
        <p:spPr>
          <a:xfrm>
            <a:off x="1650998" y="1170910"/>
            <a:ext cx="5759847" cy="5759847"/>
          </a:xfrm>
          <a:prstGeom prst="rect">
            <a:avLst/>
          </a:prstGeom>
        </p:spPr>
      </p:pic>
      <p:pic>
        <p:nvPicPr>
          <p:cNvPr id="18" name="Picture 17" descr="A picture containing person, baseball, person, holding&#10;&#10;Description automatically generated">
            <a:extLst>
              <a:ext uri="{FF2B5EF4-FFF2-40B4-BE49-F238E27FC236}">
                <a16:creationId xmlns:a16="http://schemas.microsoft.com/office/drawing/2014/main" id="{5389C2EC-AAF6-674B-A5F6-25870A573A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4350" y="626930"/>
            <a:ext cx="8273141" cy="5515427"/>
          </a:xfrm>
          <a:prstGeom prst="rect">
            <a:avLst/>
          </a:prstGeom>
        </p:spPr>
      </p:pic>
      <p:pic>
        <p:nvPicPr>
          <p:cNvPr id="20" name="Picture 19" descr="A picture containing electronics, computer, indoor, monitor&#10;&#10;Description automatically generated">
            <a:extLst>
              <a:ext uri="{FF2B5EF4-FFF2-40B4-BE49-F238E27FC236}">
                <a16:creationId xmlns:a16="http://schemas.microsoft.com/office/drawing/2014/main" id="{71F78361-CCB1-B64B-BDCD-8C9D7C48A76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85171" y="1196602"/>
            <a:ext cx="3231603" cy="5007811"/>
          </a:xfrm>
          <a:prstGeom prst="rect">
            <a:avLst/>
          </a:prstGeom>
        </p:spPr>
      </p:pic>
      <p:pic>
        <p:nvPicPr>
          <p:cNvPr id="5" name="Graphic 4" descr="Person with idea">
            <a:extLst>
              <a:ext uri="{FF2B5EF4-FFF2-40B4-BE49-F238E27FC236}">
                <a16:creationId xmlns:a16="http://schemas.microsoft.com/office/drawing/2014/main" id="{F66C819B-28F2-7545-B7C5-1F4DA78E17A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086890" y="269350"/>
            <a:ext cx="914400" cy="914400"/>
          </a:xfrm>
          <a:prstGeom prst="rect">
            <a:avLst/>
          </a:prstGeom>
        </p:spPr>
      </p:pic>
      <p:sp>
        <p:nvSpPr>
          <p:cNvPr id="3" name="TextBox 2">
            <a:extLst>
              <a:ext uri="{FF2B5EF4-FFF2-40B4-BE49-F238E27FC236}">
                <a16:creationId xmlns:a16="http://schemas.microsoft.com/office/drawing/2014/main" id="{ED58AFEF-BFA3-1C4F-A1AE-69D795DEAF9F}"/>
              </a:ext>
            </a:extLst>
          </p:cNvPr>
          <p:cNvSpPr txBox="1"/>
          <p:nvPr/>
        </p:nvSpPr>
        <p:spPr>
          <a:xfrm>
            <a:off x="8587323" y="814418"/>
            <a:ext cx="312906" cy="369332"/>
          </a:xfrm>
          <a:prstGeom prst="rect">
            <a:avLst/>
          </a:prstGeom>
          <a:noFill/>
        </p:spPr>
        <p:txBody>
          <a:bodyPr wrap="none" rtlCol="0">
            <a:spAutoFit/>
          </a:bodyPr>
          <a:lstStyle/>
          <a:p>
            <a:r>
              <a:rPr lang="en-US">
                <a:latin typeface="Arial" panose="020B0604020202020204" pitchFamily="34" charset="0"/>
                <a:cs typeface="Arial" panose="020B0604020202020204" pitchFamily="34" charset="0"/>
              </a:rPr>
              <a:t>1</a:t>
            </a:r>
          </a:p>
        </p:txBody>
      </p:sp>
      <p:sp>
        <p:nvSpPr>
          <p:cNvPr id="7" name="TextBox 6">
            <a:extLst>
              <a:ext uri="{FF2B5EF4-FFF2-40B4-BE49-F238E27FC236}">
                <a16:creationId xmlns:a16="http://schemas.microsoft.com/office/drawing/2014/main" id="{44DC29C7-B16F-8245-8AD6-851E6638BB6E}"/>
              </a:ext>
            </a:extLst>
          </p:cNvPr>
          <p:cNvSpPr txBox="1"/>
          <p:nvPr/>
        </p:nvSpPr>
        <p:spPr>
          <a:xfrm>
            <a:off x="1365185" y="6299532"/>
            <a:ext cx="7590480"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Image source: </a:t>
            </a:r>
            <a:r>
              <a:rPr lang="en-AU" sz="1400" dirty="0">
                <a:latin typeface="Arial" panose="020B0604020202020204" pitchFamily="34" charset="0"/>
                <a:cs typeface="Arial" panose="020B0604020202020204" pitchFamily="34" charset="0"/>
                <a:hlinkClick r:id="rId12"/>
              </a:rPr>
              <a:t>https://pixabay.com/vectors/smartphone-android-os-samsung-153650/ </a:t>
            </a:r>
            <a:endParaRPr lang="en-US" sz="14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4C75E3A-DDB2-44E9-812C-21116647B428}"/>
              </a:ext>
            </a:extLst>
          </p:cNvPr>
          <p:cNvSpPr txBox="1"/>
          <p:nvPr/>
        </p:nvSpPr>
        <p:spPr>
          <a:xfrm>
            <a:off x="1378676" y="5528716"/>
            <a:ext cx="7097175"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Image source: </a:t>
            </a:r>
            <a:r>
              <a:rPr lang="en-AU" sz="1400" dirty="0">
                <a:latin typeface="Arial" panose="020B0604020202020204" pitchFamily="34" charset="0"/>
                <a:cs typeface="Arial" panose="020B0604020202020204" pitchFamily="34" charset="0"/>
                <a:hlinkClick r:id="rId13"/>
              </a:rPr>
              <a:t>https://pixabay.com/photos/camera-digital-camera-lens-canon-4840105/</a:t>
            </a:r>
            <a:endParaRPr lang="en-US" sz="1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8249AFC-C54C-4CE7-96E5-FA54C00F83D1}"/>
              </a:ext>
            </a:extLst>
          </p:cNvPr>
          <p:cNvSpPr txBox="1"/>
          <p:nvPr/>
        </p:nvSpPr>
        <p:spPr>
          <a:xfrm>
            <a:off x="1350810" y="6306511"/>
            <a:ext cx="7590480"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Image source: </a:t>
            </a:r>
            <a:r>
              <a:rPr lang="en-AU" sz="1400" dirty="0">
                <a:latin typeface="Arial" panose="020B0604020202020204" pitchFamily="34" charset="0"/>
                <a:cs typeface="Arial" panose="020B0604020202020204" pitchFamily="34" charset="0"/>
                <a:hlinkClick r:id="rId14"/>
              </a:rPr>
              <a:t>https://pixabay.com/photos/smartwatch-gadget-technology-smart-828786/</a:t>
            </a:r>
            <a:endParaRPr lang="en-AU" sz="14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FBBE46B7-263E-4A07-82CA-607251E6A368}"/>
              </a:ext>
            </a:extLst>
          </p:cNvPr>
          <p:cNvSpPr txBox="1"/>
          <p:nvPr/>
        </p:nvSpPr>
        <p:spPr>
          <a:xfrm>
            <a:off x="1553520" y="6361588"/>
            <a:ext cx="7590480"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Image source</a:t>
            </a:r>
            <a:r>
              <a:rPr lang="en-AU" sz="1400" dirty="0">
                <a:latin typeface="Arial" panose="020B0604020202020204" pitchFamily="34" charset="0"/>
                <a:cs typeface="Arial" panose="020B0604020202020204" pitchFamily="34" charset="0"/>
              </a:rPr>
              <a:t>: </a:t>
            </a:r>
            <a:r>
              <a:rPr lang="en-AU" sz="1400" dirty="0">
                <a:latin typeface="Arial" panose="020B0604020202020204" pitchFamily="34" charset="0"/>
                <a:cs typeface="Arial" panose="020B0604020202020204" pitchFamily="34" charset="0"/>
                <a:hlinkClick r:id="rId15"/>
              </a:rPr>
              <a:t>https://pixabay.com/photos/workstation-pc-mac-apple-inc-405747/</a:t>
            </a:r>
            <a:endParaRPr lang="en-AU" sz="14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CCF8EA41-5AF5-476F-9EB1-89F52273CE19}"/>
              </a:ext>
            </a:extLst>
          </p:cNvPr>
          <p:cNvSpPr txBox="1"/>
          <p:nvPr/>
        </p:nvSpPr>
        <p:spPr>
          <a:xfrm>
            <a:off x="1782703" y="6339473"/>
            <a:ext cx="6216381" cy="307777"/>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Image source: </a:t>
            </a:r>
            <a:r>
              <a:rPr lang="en-AU" sz="1400" dirty="0">
                <a:latin typeface="Arial" panose="020B0604020202020204" pitchFamily="34" charset="0"/>
                <a:cs typeface="Arial" panose="020B0604020202020204" pitchFamily="34" charset="0"/>
                <a:hlinkClick r:id="rId16"/>
              </a:rPr>
              <a:t>pixabay.com/photos/fluke-179-true-rms-multimeter-4623180/</a:t>
            </a:r>
            <a:endParaRPr lang="en-AU" sz="140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98A28B29-C525-4718-8422-32679547695C}"/>
              </a:ext>
            </a:extLst>
          </p:cNvPr>
          <p:cNvSpPr txBox="1"/>
          <p:nvPr/>
        </p:nvSpPr>
        <p:spPr>
          <a:xfrm>
            <a:off x="1725325" y="6142551"/>
            <a:ext cx="6493967" cy="307777"/>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Image source: </a:t>
            </a:r>
            <a:r>
              <a:rPr lang="en-AU" sz="1400" dirty="0">
                <a:latin typeface="Arial" panose="020B0604020202020204" pitchFamily="34" charset="0"/>
                <a:cs typeface="Arial" panose="020B0604020202020204" pitchFamily="34" charset="0"/>
                <a:hlinkClick r:id="rId17"/>
              </a:rPr>
              <a:t>https://pixabay.com/photos/people-man-guy-mustache-2557494/</a:t>
            </a:r>
            <a:endParaRPr lang="en-A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342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6" grpId="0"/>
      <p:bldP spid="9" grpId="0"/>
      <p:bldP spid="11" grpId="0"/>
      <p:bldP spid="19"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evice&#10;&#10;Description automatically generated">
            <a:extLst>
              <a:ext uri="{FF2B5EF4-FFF2-40B4-BE49-F238E27FC236}">
                <a16:creationId xmlns:a16="http://schemas.microsoft.com/office/drawing/2014/main" id="{9390D27E-58DF-B243-9BC2-B511A7FE48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399" y="1506023"/>
            <a:ext cx="6160875" cy="4654349"/>
          </a:xfrm>
          <a:prstGeom prst="rect">
            <a:avLst/>
          </a:prstGeom>
        </p:spPr>
      </p:pic>
      <p:sp>
        <p:nvSpPr>
          <p:cNvPr id="2" name="Title 1">
            <a:extLst>
              <a:ext uri="{FF2B5EF4-FFF2-40B4-BE49-F238E27FC236}">
                <a16:creationId xmlns:a16="http://schemas.microsoft.com/office/drawing/2014/main" id="{FE74BA99-479A-6E46-B54D-4B19771DAAC8}"/>
              </a:ext>
            </a:extLst>
          </p:cNvPr>
          <p:cNvSpPr>
            <a:spLocks noGrp="1"/>
          </p:cNvSpPr>
          <p:nvPr>
            <p:ph type="title"/>
          </p:nvPr>
        </p:nvSpPr>
        <p:spPr>
          <a:xfrm>
            <a:off x="628650" y="365126"/>
            <a:ext cx="8145236" cy="1325563"/>
          </a:xfrm>
        </p:spPr>
        <p:txBody>
          <a:bodyPr>
            <a:normAutofit fontScale="90000"/>
          </a:bodyPr>
          <a:lstStyle/>
          <a:p>
            <a:r>
              <a:rPr lang="en-US" b="1">
                <a:latin typeface="Arial" panose="020B0604020202020204" pitchFamily="34" charset="0"/>
                <a:cs typeface="Arial" panose="020B0604020202020204" pitchFamily="34" charset="0"/>
              </a:rPr>
              <a:t>Most digital systems can connect to other digital systems.</a:t>
            </a:r>
            <a:endParaRPr lang="en-US"/>
          </a:p>
        </p:txBody>
      </p:sp>
      <p:sp>
        <p:nvSpPr>
          <p:cNvPr id="4" name="TextBox 3">
            <a:extLst>
              <a:ext uri="{FF2B5EF4-FFF2-40B4-BE49-F238E27FC236}">
                <a16:creationId xmlns:a16="http://schemas.microsoft.com/office/drawing/2014/main" id="{0818C24B-99EB-4D41-BC63-82163C4A1C33}"/>
              </a:ext>
            </a:extLst>
          </p:cNvPr>
          <p:cNvSpPr txBox="1"/>
          <p:nvPr/>
        </p:nvSpPr>
        <p:spPr>
          <a:xfrm>
            <a:off x="1396399" y="6308208"/>
            <a:ext cx="6519734"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These devices use </a:t>
            </a:r>
            <a:r>
              <a:rPr lang="en-US" dirty="0" err="1">
                <a:latin typeface="Arial" panose="020B0604020202020204" pitchFamily="34" charset="0"/>
                <a:cs typeface="Arial" panose="020B0604020202020204" pitchFamily="34" charset="0"/>
              </a:rPr>
              <a:t>bluetooth</a:t>
            </a:r>
            <a:r>
              <a:rPr lang="en-US" dirty="0">
                <a:latin typeface="Arial" panose="020B0604020202020204" pitchFamily="34" charset="0"/>
                <a:cs typeface="Arial" panose="020B0604020202020204" pitchFamily="34" charset="0"/>
              </a:rPr>
              <a:t> to connect over a short distance.</a:t>
            </a:r>
          </a:p>
        </p:txBody>
      </p:sp>
      <p:sp>
        <p:nvSpPr>
          <p:cNvPr id="5" name="Rectangle 4">
            <a:extLst>
              <a:ext uri="{FF2B5EF4-FFF2-40B4-BE49-F238E27FC236}">
                <a16:creationId xmlns:a16="http://schemas.microsoft.com/office/drawing/2014/main" id="{99C5F046-0D14-8747-8CE5-D5574C1FE7F8}"/>
              </a:ext>
            </a:extLst>
          </p:cNvPr>
          <p:cNvSpPr/>
          <p:nvPr/>
        </p:nvSpPr>
        <p:spPr>
          <a:xfrm>
            <a:off x="1888296" y="5890606"/>
            <a:ext cx="7036419" cy="246221"/>
          </a:xfrm>
          <a:prstGeom prst="rect">
            <a:avLst/>
          </a:prstGeom>
        </p:spPr>
        <p:txBody>
          <a:bodyPr wrap="square">
            <a:spAutoFit/>
          </a:bodyPr>
          <a:lstStyle/>
          <a:p>
            <a:r>
              <a:rPr lang="en-AU" sz="1000" dirty="0">
                <a:latin typeface="Arial" panose="020B0604020202020204" pitchFamily="34" charset="0"/>
                <a:cs typeface="Arial" panose="020B0604020202020204" pitchFamily="34" charset="0"/>
              </a:rPr>
              <a:t>Image source:  </a:t>
            </a:r>
            <a:r>
              <a:rPr lang="en-AU" sz="1000" dirty="0">
                <a:latin typeface="Arial" panose="020B0604020202020204" pitchFamily="34" charset="0"/>
                <a:cs typeface="Arial" panose="020B0604020202020204" pitchFamily="34" charset="0"/>
                <a:hlinkClick r:id="rId4"/>
              </a:rPr>
              <a:t>https://pixabay.com/vectors/bluetooth-connectivity-wireless-1690677/</a:t>
            </a:r>
            <a:endParaRPr lang="en-AU"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52122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4BA99-479A-6E46-B54D-4B19771DAAC8}"/>
              </a:ext>
            </a:extLst>
          </p:cNvPr>
          <p:cNvSpPr>
            <a:spLocks noGrp="1"/>
          </p:cNvSpPr>
          <p:nvPr>
            <p:ph type="title"/>
          </p:nvPr>
        </p:nvSpPr>
        <p:spPr>
          <a:xfrm>
            <a:off x="628650" y="365126"/>
            <a:ext cx="8145236" cy="1325563"/>
          </a:xfrm>
        </p:spPr>
        <p:txBody>
          <a:bodyPr>
            <a:normAutofit fontScale="90000"/>
          </a:bodyPr>
          <a:lstStyle/>
          <a:p>
            <a:r>
              <a:rPr lang="en-US" b="1" dirty="0">
                <a:latin typeface="Arial" panose="020B0604020202020204" pitchFamily="34" charset="0"/>
                <a:cs typeface="Arial" panose="020B0604020202020204" pitchFamily="34" charset="0"/>
              </a:rPr>
              <a:t>Digital systems can also connect over longer distances.</a:t>
            </a:r>
            <a:endParaRPr lang="en-US" dirty="0"/>
          </a:p>
        </p:txBody>
      </p:sp>
      <p:pic>
        <p:nvPicPr>
          <p:cNvPr id="5" name="Internet - 5347" descr="Internet - 5347">
            <a:hlinkClick r:id="" action="ppaction://media"/>
            <a:hlinkHover r:id="" action="ppaction://ole?verb=0"/>
            <a:extLst>
              <a:ext uri="{FF2B5EF4-FFF2-40B4-BE49-F238E27FC236}">
                <a16:creationId xmlns:a16="http://schemas.microsoft.com/office/drawing/2014/main" id="{61C7B6C9-C038-3C4F-950D-A5D653A891A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714500"/>
            <a:ext cx="9144000" cy="5143500"/>
          </a:xfrm>
          <a:prstGeom prst="rect">
            <a:avLst/>
          </a:prstGeom>
        </p:spPr>
      </p:pic>
      <p:sp>
        <p:nvSpPr>
          <p:cNvPr id="3" name="Rectangle 2">
            <a:extLst>
              <a:ext uri="{FF2B5EF4-FFF2-40B4-BE49-F238E27FC236}">
                <a16:creationId xmlns:a16="http://schemas.microsoft.com/office/drawing/2014/main" id="{F74AE20D-DF78-D84E-8F24-D47A33A6A278}"/>
              </a:ext>
            </a:extLst>
          </p:cNvPr>
          <p:cNvSpPr/>
          <p:nvPr/>
        </p:nvSpPr>
        <p:spPr>
          <a:xfrm>
            <a:off x="161925" y="6185097"/>
            <a:ext cx="6831516" cy="307777"/>
          </a:xfrm>
          <a:prstGeom prst="rect">
            <a:avLst/>
          </a:prstGeom>
        </p:spPr>
        <p:txBody>
          <a:bodyPr wrap="square">
            <a:spAutoFit/>
          </a:bodyPr>
          <a:lstStyle/>
          <a:p>
            <a:r>
              <a:rPr lang="en-AU" sz="1400" dirty="0"/>
              <a:t>Video source: </a:t>
            </a:r>
            <a:r>
              <a:rPr lang="en-AU" sz="1400" dirty="0">
                <a:hlinkClick r:id="rId6"/>
              </a:rPr>
              <a:t>https://pixabay.com/videos/internet-connection-network-5347/</a:t>
            </a:r>
            <a:endParaRPr lang="en-US" sz="1400" dirty="0"/>
          </a:p>
        </p:txBody>
      </p:sp>
    </p:spTree>
    <p:extLst>
      <p:ext uri="{BB962C8B-B14F-4D97-AF65-F5344CB8AC3E}">
        <p14:creationId xmlns:p14="http://schemas.microsoft.com/office/powerpoint/2010/main" val="118284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1DF3DD-1E06-BA4A-90AF-89EBE58B28F5}"/>
              </a:ext>
            </a:extLst>
          </p:cNvPr>
          <p:cNvSpPr>
            <a:spLocks noGrp="1"/>
          </p:cNvSpPr>
          <p:nvPr>
            <p:ph type="ctrTitle"/>
          </p:nvPr>
        </p:nvSpPr>
        <p:spPr/>
        <p:txBody>
          <a:bodyPr/>
          <a:lstStyle/>
          <a:p>
            <a:r>
              <a:rPr lang="en-US" sz="4800" b="1">
                <a:solidFill>
                  <a:srgbClr val="007193"/>
                </a:solidFill>
                <a:latin typeface="Arial" panose="020B0604020202020204" pitchFamily="34" charset="0"/>
                <a:cs typeface="Arial" panose="020B0604020202020204" pitchFamily="34" charset="0"/>
              </a:rPr>
              <a:t>Networks</a:t>
            </a:r>
          </a:p>
        </p:txBody>
      </p:sp>
      <p:pic>
        <p:nvPicPr>
          <p:cNvPr id="6" name="Picture 5" descr="A picture containing bird&#10;&#10;Description automatically generated">
            <a:extLst>
              <a:ext uri="{FF2B5EF4-FFF2-40B4-BE49-F238E27FC236}">
                <a16:creationId xmlns:a16="http://schemas.microsoft.com/office/drawing/2014/main" id="{FA352395-A8F9-DA40-A2C6-9E8D6A6CAA8A}"/>
              </a:ext>
            </a:extLst>
          </p:cNvPr>
          <p:cNvPicPr>
            <a:picLocks noChangeAspect="1"/>
          </p:cNvPicPr>
          <p:nvPr/>
        </p:nvPicPr>
        <p:blipFill rotWithShape="1">
          <a:blip r:embed="rId2">
            <a:extLst>
              <a:ext uri="{28A0092B-C50C-407E-A947-70E740481C1C}">
                <a14:useLocalDpi xmlns:a14="http://schemas.microsoft.com/office/drawing/2010/main" val="0"/>
              </a:ext>
            </a:extLst>
          </a:blip>
          <a:srcRect b="52957"/>
          <a:stretch/>
        </p:blipFill>
        <p:spPr>
          <a:xfrm>
            <a:off x="1251623" y="6047719"/>
            <a:ext cx="3252009" cy="668572"/>
          </a:xfrm>
          <a:prstGeom prst="rect">
            <a:avLst/>
          </a:prstGeom>
        </p:spPr>
      </p:pic>
      <p:pic>
        <p:nvPicPr>
          <p:cNvPr id="7" name="Picture 6" descr="A picture containing clock&#10;&#10;Description automatically generated">
            <a:extLst>
              <a:ext uri="{FF2B5EF4-FFF2-40B4-BE49-F238E27FC236}">
                <a16:creationId xmlns:a16="http://schemas.microsoft.com/office/drawing/2014/main" id="{EB8216B0-B4CF-454E-84B8-6A9CE62D84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869" y="6005205"/>
            <a:ext cx="931808" cy="753603"/>
          </a:xfrm>
          <a:prstGeom prst="rect">
            <a:avLst/>
          </a:prstGeom>
        </p:spPr>
      </p:pic>
      <p:pic>
        <p:nvPicPr>
          <p:cNvPr id="8" name="Picture 7">
            <a:extLst>
              <a:ext uri="{FF2B5EF4-FFF2-40B4-BE49-F238E27FC236}">
                <a16:creationId xmlns:a16="http://schemas.microsoft.com/office/drawing/2014/main" id="{794DF472-6141-C944-9D5C-7572BAEF40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5629" y="6294390"/>
            <a:ext cx="2528080" cy="290049"/>
          </a:xfrm>
          <a:prstGeom prst="rect">
            <a:avLst/>
          </a:prstGeom>
        </p:spPr>
      </p:pic>
    </p:spTree>
    <p:extLst>
      <p:ext uri="{BB962C8B-B14F-4D97-AF65-F5344CB8AC3E}">
        <p14:creationId xmlns:p14="http://schemas.microsoft.com/office/powerpoint/2010/main" val="958160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descr="A picture containing screenshot&#10;&#10;Description automatically generated">
            <a:extLst>
              <a:ext uri="{FF2B5EF4-FFF2-40B4-BE49-F238E27FC236}">
                <a16:creationId xmlns:a16="http://schemas.microsoft.com/office/drawing/2014/main" id="{ADDEC27D-41B2-7C48-A686-B62A31BE2B2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1028" t="9251" r="11310" b="8366"/>
          <a:stretch/>
        </p:blipFill>
        <p:spPr>
          <a:xfrm>
            <a:off x="2249273" y="2793535"/>
            <a:ext cx="5007676" cy="3541364"/>
          </a:xfrm>
        </p:spPr>
      </p:pic>
      <p:sp>
        <p:nvSpPr>
          <p:cNvPr id="2" name="Title 1">
            <a:extLst>
              <a:ext uri="{FF2B5EF4-FFF2-40B4-BE49-F238E27FC236}">
                <a16:creationId xmlns:a16="http://schemas.microsoft.com/office/drawing/2014/main" id="{AF7588B1-BB33-674C-95B2-9C5426442C55}"/>
              </a:ext>
            </a:extLst>
          </p:cNvPr>
          <p:cNvSpPr>
            <a:spLocks noGrp="1"/>
          </p:cNvSpPr>
          <p:nvPr>
            <p:ph type="title"/>
          </p:nvPr>
        </p:nvSpPr>
        <p:spPr/>
        <p:txBody>
          <a:bodyPr/>
          <a:lstStyle/>
          <a:p>
            <a:r>
              <a:rPr lang="en-US" b="1" dirty="0">
                <a:solidFill>
                  <a:srgbClr val="007193"/>
                </a:solidFill>
                <a:latin typeface="Arial" panose="020B0604020202020204" pitchFamily="34" charset="0"/>
                <a:cs typeface="Arial" panose="020B0604020202020204" pitchFamily="34" charset="0"/>
              </a:rPr>
              <a:t>What is a network?</a:t>
            </a:r>
            <a:endParaRPr lang="en-US" dirty="0"/>
          </a:p>
        </p:txBody>
      </p:sp>
      <p:sp>
        <p:nvSpPr>
          <p:cNvPr id="6" name="TextBox 5">
            <a:extLst>
              <a:ext uri="{FF2B5EF4-FFF2-40B4-BE49-F238E27FC236}">
                <a16:creationId xmlns:a16="http://schemas.microsoft.com/office/drawing/2014/main" id="{E86E1C63-2B85-A242-A820-F9A7A51F837E}"/>
              </a:ext>
            </a:extLst>
          </p:cNvPr>
          <p:cNvSpPr txBox="1"/>
          <p:nvPr/>
        </p:nvSpPr>
        <p:spPr>
          <a:xfrm>
            <a:off x="370235" y="4094281"/>
            <a:ext cx="1915765" cy="707886"/>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Image source: </a:t>
            </a:r>
            <a:r>
              <a:rPr lang="en-AU" sz="1000" dirty="0">
                <a:latin typeface="Arial" panose="020B0604020202020204" pitchFamily="34" charset="0"/>
                <a:cs typeface="Arial" panose="020B0604020202020204" pitchFamily="34" charset="0"/>
                <a:hlinkClick r:id="rId4"/>
              </a:rPr>
              <a:t>https://pixabay.com/photos/network-cable-ethernet-computer-1572617/</a:t>
            </a:r>
            <a:r>
              <a:rPr lang="en-US" sz="1000" dirty="0">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6C4D40FC-F87F-B64A-9F6F-563264976B00}"/>
              </a:ext>
            </a:extLst>
          </p:cNvPr>
          <p:cNvSpPr txBox="1"/>
          <p:nvPr/>
        </p:nvSpPr>
        <p:spPr>
          <a:xfrm>
            <a:off x="628650" y="1480457"/>
            <a:ext cx="8145236" cy="1200329"/>
          </a:xfrm>
          <a:prstGeom prst="rect">
            <a:avLst/>
          </a:prstGeom>
          <a:noFill/>
        </p:spPr>
        <p:txBody>
          <a:bodyPr wrap="square" rtlCol="0">
            <a:spAutoFit/>
          </a:bodyPr>
          <a:lstStyle/>
          <a:p>
            <a:pPr fontAlgn="base"/>
            <a:r>
              <a:rPr lang="en-AU" sz="2400" dirty="0">
                <a:latin typeface="Arial" panose="020B0604020202020204" pitchFamily="34" charset="0"/>
                <a:cs typeface="Arial" panose="020B0604020202020204" pitchFamily="34" charset="0"/>
              </a:rPr>
              <a:t>A network is a number of digital systems linked together to allow them to communicate with each other and share files and other devices like printers.</a:t>
            </a:r>
          </a:p>
        </p:txBody>
      </p:sp>
      <p:sp>
        <p:nvSpPr>
          <p:cNvPr id="7" name="TextBox 6">
            <a:extLst>
              <a:ext uri="{FF2B5EF4-FFF2-40B4-BE49-F238E27FC236}">
                <a16:creationId xmlns:a16="http://schemas.microsoft.com/office/drawing/2014/main" id="{F6745C4C-337C-A744-AA74-FAF9563D4BD3}"/>
              </a:ext>
            </a:extLst>
          </p:cNvPr>
          <p:cNvSpPr txBox="1"/>
          <p:nvPr/>
        </p:nvSpPr>
        <p:spPr>
          <a:xfrm>
            <a:off x="617764" y="1469874"/>
            <a:ext cx="8145236" cy="1200329"/>
          </a:xfrm>
          <a:prstGeom prst="rect">
            <a:avLst/>
          </a:prstGeom>
          <a:noFill/>
        </p:spPr>
        <p:txBody>
          <a:bodyPr wrap="square" rtlCol="0">
            <a:spAutoFit/>
          </a:bodyPr>
          <a:lstStyle/>
          <a:p>
            <a:pPr fontAlgn="base"/>
            <a:r>
              <a:rPr lang="en-AU" sz="2400" dirty="0">
                <a:latin typeface="Arial" panose="020B0604020202020204" pitchFamily="34" charset="0"/>
                <a:cs typeface="Arial" panose="020B0604020202020204" pitchFamily="34" charset="0"/>
              </a:rPr>
              <a:t>Networked digital systems can share hardware like laptops, desktop computers, tablet devices, phones, printers and televisions.</a:t>
            </a:r>
          </a:p>
        </p:txBody>
      </p:sp>
      <p:sp>
        <p:nvSpPr>
          <p:cNvPr id="4" name="Rectangle 3">
            <a:extLst>
              <a:ext uri="{FF2B5EF4-FFF2-40B4-BE49-F238E27FC236}">
                <a16:creationId xmlns:a16="http://schemas.microsoft.com/office/drawing/2014/main" id="{507E8630-DDC0-7248-A83C-223BB49223C0}"/>
              </a:ext>
            </a:extLst>
          </p:cNvPr>
          <p:cNvSpPr/>
          <p:nvPr/>
        </p:nvSpPr>
        <p:spPr>
          <a:xfrm>
            <a:off x="518000" y="1469441"/>
            <a:ext cx="8101579" cy="830997"/>
          </a:xfrm>
          <a:prstGeom prst="rect">
            <a:avLst/>
          </a:prstGeom>
        </p:spPr>
        <p:txBody>
          <a:bodyPr wrap="square">
            <a:spAutoFit/>
          </a:bodyPr>
          <a:lstStyle/>
          <a:p>
            <a:pPr fontAlgn="base"/>
            <a:r>
              <a:rPr lang="en-AU" sz="2400" dirty="0">
                <a:latin typeface="Arial" panose="020B0604020202020204" pitchFamily="34" charset="0"/>
                <a:cs typeface="Arial" panose="020B0604020202020204" pitchFamily="34" charset="0"/>
              </a:rPr>
              <a:t>Networked digital systems can share applications such as word processing, spreadsheet and presentation software.</a:t>
            </a:r>
          </a:p>
        </p:txBody>
      </p:sp>
      <p:sp>
        <p:nvSpPr>
          <p:cNvPr id="8" name="Rectangle 7">
            <a:extLst>
              <a:ext uri="{FF2B5EF4-FFF2-40B4-BE49-F238E27FC236}">
                <a16:creationId xmlns:a16="http://schemas.microsoft.com/office/drawing/2014/main" id="{6FF368E3-232E-1D4B-B59C-4572475A5456}"/>
              </a:ext>
            </a:extLst>
          </p:cNvPr>
          <p:cNvSpPr/>
          <p:nvPr/>
        </p:nvSpPr>
        <p:spPr>
          <a:xfrm>
            <a:off x="518000" y="1484598"/>
            <a:ext cx="8474773" cy="830997"/>
          </a:xfrm>
          <a:prstGeom prst="rect">
            <a:avLst/>
          </a:prstGeom>
        </p:spPr>
        <p:txBody>
          <a:bodyPr wrap="square">
            <a:spAutoFit/>
          </a:bodyPr>
          <a:lstStyle/>
          <a:p>
            <a:pPr fontAlgn="base"/>
            <a:r>
              <a:rPr lang="en-AU" sz="2400" dirty="0">
                <a:latin typeface="Arial" panose="020B0604020202020204" pitchFamily="34" charset="0"/>
                <a:cs typeface="Arial" panose="020B0604020202020204" pitchFamily="34" charset="0"/>
              </a:rPr>
              <a:t>Networked digital systems can share data like text, numbers, music, videos, animations and sounds including voice.</a:t>
            </a:r>
          </a:p>
        </p:txBody>
      </p:sp>
      <p:sp>
        <p:nvSpPr>
          <p:cNvPr id="9" name="Rectangle 8">
            <a:extLst>
              <a:ext uri="{FF2B5EF4-FFF2-40B4-BE49-F238E27FC236}">
                <a16:creationId xmlns:a16="http://schemas.microsoft.com/office/drawing/2014/main" id="{DB70CC5C-8140-284A-B5E1-6951B16B334A}"/>
              </a:ext>
            </a:extLst>
          </p:cNvPr>
          <p:cNvSpPr/>
          <p:nvPr/>
        </p:nvSpPr>
        <p:spPr>
          <a:xfrm>
            <a:off x="518000" y="1425159"/>
            <a:ext cx="8165965" cy="830997"/>
          </a:xfrm>
          <a:prstGeom prst="rect">
            <a:avLst/>
          </a:prstGeom>
        </p:spPr>
        <p:txBody>
          <a:bodyPr wrap="square">
            <a:spAutoFit/>
          </a:bodyPr>
          <a:lstStyle/>
          <a:p>
            <a:pPr fontAlgn="base"/>
            <a:r>
              <a:rPr lang="en-AU" sz="2400" dirty="0">
                <a:latin typeface="Arial" panose="020B0604020202020204" pitchFamily="34" charset="0"/>
                <a:cs typeface="Arial" panose="020B0604020202020204" pitchFamily="34" charset="0"/>
              </a:rPr>
              <a:t>Networks can connect together with wires or be wireless (wi-fi).</a:t>
            </a:r>
          </a:p>
        </p:txBody>
      </p:sp>
      <p:pic>
        <p:nvPicPr>
          <p:cNvPr id="11" name="Picture 10" descr="A close up of electronics&#10;&#10;Description automatically generated">
            <a:extLst>
              <a:ext uri="{FF2B5EF4-FFF2-40B4-BE49-F238E27FC236}">
                <a16:creationId xmlns:a16="http://schemas.microsoft.com/office/drawing/2014/main" id="{B2B0A22D-EB03-824D-98F7-CC631B273A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096" y="2271586"/>
            <a:ext cx="2725269" cy="1818821"/>
          </a:xfrm>
          <a:prstGeom prst="rect">
            <a:avLst/>
          </a:prstGeom>
        </p:spPr>
      </p:pic>
      <p:pic>
        <p:nvPicPr>
          <p:cNvPr id="13" name="Picture 12" descr="A picture containing sitting, lamp, dark, computer&#10;&#10;Description automatically generated">
            <a:extLst>
              <a:ext uri="{FF2B5EF4-FFF2-40B4-BE49-F238E27FC236}">
                <a16:creationId xmlns:a16="http://schemas.microsoft.com/office/drawing/2014/main" id="{C5D9D976-5A8B-DC48-8D4B-1A05ABA7F3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80179" y="2287146"/>
            <a:ext cx="2746057" cy="1982309"/>
          </a:xfrm>
          <a:prstGeom prst="rect">
            <a:avLst/>
          </a:prstGeom>
        </p:spPr>
      </p:pic>
      <p:sp>
        <p:nvSpPr>
          <p:cNvPr id="10" name="TextBox 9">
            <a:extLst>
              <a:ext uri="{FF2B5EF4-FFF2-40B4-BE49-F238E27FC236}">
                <a16:creationId xmlns:a16="http://schemas.microsoft.com/office/drawing/2014/main" id="{5CDD2061-29B2-4240-AE73-D12147F2E3DD}"/>
              </a:ext>
            </a:extLst>
          </p:cNvPr>
          <p:cNvSpPr txBox="1"/>
          <p:nvPr/>
        </p:nvSpPr>
        <p:spPr>
          <a:xfrm>
            <a:off x="2382741" y="6324537"/>
            <a:ext cx="5262979"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Image source: </a:t>
            </a:r>
            <a:r>
              <a:rPr lang="en-AU" sz="1000" dirty="0">
                <a:latin typeface="Arial" panose="020B0604020202020204" pitchFamily="34" charset="0"/>
                <a:cs typeface="Arial" panose="020B0604020202020204" pitchFamily="34" charset="0"/>
                <a:hlinkClick r:id="rId7"/>
              </a:rPr>
              <a:t>https://pixabay.com/illustrations/cloud-computer-hosting-3406627/</a:t>
            </a:r>
            <a:r>
              <a:rPr lang="en-US" sz="1000" dirty="0">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E8E53A6D-B2F1-43B1-8F51-B5CDDCBB058B}"/>
              </a:ext>
            </a:extLst>
          </p:cNvPr>
          <p:cNvSpPr txBox="1"/>
          <p:nvPr/>
        </p:nvSpPr>
        <p:spPr>
          <a:xfrm>
            <a:off x="7264790" y="4187093"/>
            <a:ext cx="1709705" cy="707886"/>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Image source: </a:t>
            </a:r>
            <a:r>
              <a:rPr lang="en-AU" sz="1000" dirty="0">
                <a:latin typeface="Arial" panose="020B0604020202020204" pitchFamily="34" charset="0"/>
                <a:cs typeface="Arial" panose="020B0604020202020204" pitchFamily="34" charset="0"/>
                <a:hlinkClick r:id="rId8"/>
              </a:rPr>
              <a:t>https://pixabay.com/vectors/wi-fi-wifi-symbol-wireless-2119225/</a:t>
            </a:r>
            <a:endParaRPr lang="en-AU"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602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7" grpId="0"/>
      <p:bldP spid="4" grpId="0"/>
      <p:bldP spid="8" grpId="0"/>
      <p:bldP spid="9" grpId="0"/>
      <p:bldP spid="10"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 open computer sitting on top of a table&#10;&#10;Description automatically generated">
            <a:extLst>
              <a:ext uri="{FF2B5EF4-FFF2-40B4-BE49-F238E27FC236}">
                <a16:creationId xmlns:a16="http://schemas.microsoft.com/office/drawing/2014/main" id="{C260DDA5-464A-DC40-B505-67778FB1185C}"/>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 y="1299592"/>
            <a:ext cx="9144000" cy="5171208"/>
          </a:xfrm>
          <a:prstGeom prst="rect">
            <a:avLst/>
          </a:prstGeom>
        </p:spPr>
      </p:pic>
      <p:sp>
        <p:nvSpPr>
          <p:cNvPr id="2" name="Title 1">
            <a:extLst>
              <a:ext uri="{FF2B5EF4-FFF2-40B4-BE49-F238E27FC236}">
                <a16:creationId xmlns:a16="http://schemas.microsoft.com/office/drawing/2014/main" id="{96FC2869-D068-3E44-BC44-C704B096340E}"/>
              </a:ext>
            </a:extLst>
          </p:cNvPr>
          <p:cNvSpPr>
            <a:spLocks noGrp="1"/>
          </p:cNvSpPr>
          <p:nvPr>
            <p:ph type="title"/>
          </p:nvPr>
        </p:nvSpPr>
        <p:spPr>
          <a:xfrm>
            <a:off x="228600" y="259779"/>
            <a:ext cx="8686800" cy="1325563"/>
          </a:xfrm>
        </p:spPr>
        <p:txBody>
          <a:bodyPr>
            <a:normAutofit/>
          </a:bodyPr>
          <a:lstStyle/>
          <a:p>
            <a:r>
              <a:rPr lang="en-US" sz="3600" b="1">
                <a:solidFill>
                  <a:srgbClr val="007193"/>
                </a:solidFill>
                <a:latin typeface="Arial" panose="020B0604020202020204" pitchFamily="34" charset="0"/>
                <a:cs typeface="Arial" panose="020B0604020202020204" pitchFamily="34" charset="0"/>
              </a:rPr>
              <a:t>What are some examples of networks?</a:t>
            </a:r>
          </a:p>
        </p:txBody>
      </p:sp>
      <p:sp>
        <p:nvSpPr>
          <p:cNvPr id="3" name="Content Placeholder 2">
            <a:extLst>
              <a:ext uri="{FF2B5EF4-FFF2-40B4-BE49-F238E27FC236}">
                <a16:creationId xmlns:a16="http://schemas.microsoft.com/office/drawing/2014/main" id="{433772F9-5E77-D04F-A412-8418A6151C52}"/>
              </a:ext>
            </a:extLst>
          </p:cNvPr>
          <p:cNvSpPr>
            <a:spLocks noGrp="1"/>
          </p:cNvSpPr>
          <p:nvPr>
            <p:ph idx="1"/>
          </p:nvPr>
        </p:nvSpPr>
        <p:spPr/>
        <p:txBody>
          <a:bodyPr/>
          <a:lstStyle/>
          <a:p>
            <a:r>
              <a:rPr lang="en-US"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School file server</a:t>
            </a:r>
          </a:p>
          <a:p>
            <a:r>
              <a:rPr lang="en-US"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Shared printers on home computers</a:t>
            </a:r>
          </a:p>
          <a:p>
            <a:r>
              <a:rPr lang="en-US"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Photocopying and photo printing services</a:t>
            </a:r>
          </a:p>
          <a:p>
            <a:r>
              <a:rPr lang="en-US"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Information systems</a:t>
            </a:r>
          </a:p>
          <a:p>
            <a:r>
              <a:rPr lang="en-US"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The internet</a:t>
            </a:r>
          </a:p>
          <a:p>
            <a:endParaRPr lang="en-US"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F7428A9-0615-724E-A393-5C1EA211E34D}"/>
              </a:ext>
            </a:extLst>
          </p:cNvPr>
          <p:cNvSpPr/>
          <p:nvPr/>
        </p:nvSpPr>
        <p:spPr>
          <a:xfrm>
            <a:off x="4013770" y="6494608"/>
            <a:ext cx="8158163" cy="246221"/>
          </a:xfrm>
          <a:prstGeom prst="rect">
            <a:avLst/>
          </a:prstGeom>
        </p:spPr>
        <p:txBody>
          <a:bodyPr wrap="square">
            <a:spAutoFit/>
          </a:bodyPr>
          <a:lstStyle/>
          <a:p>
            <a:r>
              <a:rPr lang="en-AU" sz="1000" dirty="0">
                <a:latin typeface="Arial" panose="020B0604020202020204" pitchFamily="34" charset="0"/>
                <a:cs typeface="Arial" panose="020B0604020202020204" pitchFamily="34" charset="0"/>
              </a:rPr>
              <a:t>Image source: </a:t>
            </a:r>
            <a:r>
              <a:rPr lang="en-AU" sz="1000" dirty="0">
                <a:latin typeface="Arial" panose="020B0604020202020204" pitchFamily="34" charset="0"/>
                <a:cs typeface="Arial" panose="020B0604020202020204" pitchFamily="34" charset="0"/>
                <a:hlinkClick r:id="rId4"/>
              </a:rPr>
              <a:t>https://pixabay.com/illustrations/binary-one-cyborg-cybernetics-1536651/</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64226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11449"/>
            <a:ext cx="3249230"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3AA89F-497F-C74B-B4BB-5AA2225132B3}"/>
              </a:ext>
            </a:extLst>
          </p:cNvPr>
          <p:cNvSpPr>
            <a:spLocks noGrp="1"/>
          </p:cNvSpPr>
          <p:nvPr>
            <p:ph type="title"/>
          </p:nvPr>
        </p:nvSpPr>
        <p:spPr>
          <a:xfrm>
            <a:off x="557212" y="742951"/>
            <a:ext cx="2607469" cy="4962524"/>
          </a:xfrm>
        </p:spPr>
        <p:txBody>
          <a:bodyPr>
            <a:normAutofit/>
          </a:bodyPr>
          <a:lstStyle/>
          <a:p>
            <a:pPr algn="ctr"/>
            <a:r>
              <a:rPr lang="en-US" sz="3600" b="1" dirty="0">
                <a:solidFill>
                  <a:srgbClr val="FFFFFF"/>
                </a:solidFill>
                <a:latin typeface="Arial" panose="020B0604020202020204" pitchFamily="34" charset="0"/>
                <a:ea typeface="+mn-ea"/>
                <a:cs typeface="Arial" panose="020B0604020202020204" pitchFamily="34" charset="0"/>
              </a:rPr>
              <a:t>Can you name some networked digital systems?</a:t>
            </a:r>
          </a:p>
        </p:txBody>
      </p:sp>
      <p:pic>
        <p:nvPicPr>
          <p:cNvPr id="5" name="Picture 4">
            <a:extLst>
              <a:ext uri="{FF2B5EF4-FFF2-40B4-BE49-F238E27FC236}">
                <a16:creationId xmlns:a16="http://schemas.microsoft.com/office/drawing/2014/main" id="{5EB1FA9D-B1BF-384D-80EB-C15CA30ACD18}"/>
              </a:ext>
            </a:extLst>
          </p:cNvPr>
          <p:cNvPicPr>
            <a:picLocks noChangeAspect="1"/>
          </p:cNvPicPr>
          <p:nvPr/>
        </p:nvPicPr>
        <p:blipFill rotWithShape="1">
          <a:blip r:embed="rId3">
            <a:extLst>
              <a:ext uri="{28A0092B-C50C-407E-A947-70E740481C1C}">
                <a14:useLocalDpi xmlns:a14="http://schemas.microsoft.com/office/drawing/2010/main" val="0"/>
              </a:ext>
            </a:extLst>
          </a:blip>
          <a:srcRect b="34876"/>
          <a:stretch/>
        </p:blipFill>
        <p:spPr>
          <a:xfrm>
            <a:off x="2613039" y="378304"/>
            <a:ext cx="6737226" cy="6179552"/>
          </a:xfrm>
          <a:prstGeom prst="rect">
            <a:avLst/>
          </a:prstGeom>
        </p:spPr>
      </p:pic>
      <p:pic>
        <p:nvPicPr>
          <p:cNvPr id="15" name="Picture 14" descr="A close up of a logo&#10;&#10;Description automatically generated">
            <a:extLst>
              <a:ext uri="{FF2B5EF4-FFF2-40B4-BE49-F238E27FC236}">
                <a16:creationId xmlns:a16="http://schemas.microsoft.com/office/drawing/2014/main" id="{84F6F7D6-B752-644D-AA60-7DB7575952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6939" y="1541483"/>
            <a:ext cx="1789650" cy="914399"/>
          </a:xfrm>
          <a:prstGeom prst="rect">
            <a:avLst/>
          </a:prstGeom>
        </p:spPr>
      </p:pic>
      <p:pic>
        <p:nvPicPr>
          <p:cNvPr id="14" name="Graphic 13" descr="Group brainstorm">
            <a:extLst>
              <a:ext uri="{FF2B5EF4-FFF2-40B4-BE49-F238E27FC236}">
                <a16:creationId xmlns:a16="http://schemas.microsoft.com/office/drawing/2014/main" id="{333742AD-1E1A-F440-A716-D7E219F137E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33032" y="37749"/>
            <a:ext cx="914400" cy="914400"/>
          </a:xfrm>
          <a:prstGeom prst="rect">
            <a:avLst/>
          </a:prstGeom>
        </p:spPr>
      </p:pic>
      <p:sp>
        <p:nvSpPr>
          <p:cNvPr id="8" name="TextBox 7">
            <a:extLst>
              <a:ext uri="{FF2B5EF4-FFF2-40B4-BE49-F238E27FC236}">
                <a16:creationId xmlns:a16="http://schemas.microsoft.com/office/drawing/2014/main" id="{5410A404-2D41-EA40-BC7D-D3CF9E6F0781}"/>
              </a:ext>
            </a:extLst>
          </p:cNvPr>
          <p:cNvSpPr txBox="1"/>
          <p:nvPr/>
        </p:nvSpPr>
        <p:spPr>
          <a:xfrm>
            <a:off x="8796589" y="493782"/>
            <a:ext cx="301686" cy="369332"/>
          </a:xfrm>
          <a:prstGeom prst="rect">
            <a:avLst/>
          </a:prstGeom>
          <a:noFill/>
        </p:spPr>
        <p:txBody>
          <a:bodyPr wrap="none" rtlCol="0">
            <a:spAutoFit/>
          </a:bodyPr>
          <a:lstStyle/>
          <a:p>
            <a:r>
              <a:rPr lang="en-US"/>
              <a:t>2</a:t>
            </a:r>
          </a:p>
        </p:txBody>
      </p:sp>
      <p:sp>
        <p:nvSpPr>
          <p:cNvPr id="4" name="TextBox 3">
            <a:extLst>
              <a:ext uri="{FF2B5EF4-FFF2-40B4-BE49-F238E27FC236}">
                <a16:creationId xmlns:a16="http://schemas.microsoft.com/office/drawing/2014/main" id="{8E465854-BA47-48C5-BECD-0112FC39EC57}"/>
              </a:ext>
            </a:extLst>
          </p:cNvPr>
          <p:cNvSpPr txBox="1"/>
          <p:nvPr/>
        </p:nvSpPr>
        <p:spPr>
          <a:xfrm>
            <a:off x="98284" y="6557856"/>
            <a:ext cx="8947432" cy="2308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Image source: </a:t>
            </a:r>
            <a:r>
              <a:rPr lang="en-AU" sz="900" dirty="0">
                <a:latin typeface="Arial" panose="020B0604020202020204" pitchFamily="34" charset="0"/>
                <a:cs typeface="Arial" panose="020B0604020202020204" pitchFamily="34" charset="0"/>
                <a:hlinkClick r:id="rId7"/>
              </a:rPr>
              <a:t>https://pixabay.com/illustrations/purple-dress-girl-notebook-bubble-4135356/</a:t>
            </a:r>
            <a:r>
              <a:rPr lang="en-AU" sz="900" dirty="0">
                <a:latin typeface="Arial" panose="020B0604020202020204" pitchFamily="34" charset="0"/>
                <a:cs typeface="Arial" panose="020B0604020202020204" pitchFamily="34" charset="0"/>
              </a:rPr>
              <a:t> and </a:t>
            </a:r>
            <a:r>
              <a:rPr lang="en-AU" sz="900" dirty="0">
                <a:latin typeface="Arial" panose="020B0604020202020204" pitchFamily="34" charset="0"/>
                <a:cs typeface="Arial" panose="020B0604020202020204" pitchFamily="34" charset="0"/>
                <a:hlinkClick r:id="rId8"/>
              </a:rPr>
              <a:t>https://pixabay.com/illustrations/smart-home-button-green-2006026/</a:t>
            </a:r>
            <a:endParaRPr lang="en-AU"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8773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1DF3DD-1E06-BA4A-90AF-89EBE58B28F5}"/>
              </a:ext>
            </a:extLst>
          </p:cNvPr>
          <p:cNvSpPr>
            <a:spLocks noGrp="1"/>
          </p:cNvSpPr>
          <p:nvPr>
            <p:ph type="ctrTitle"/>
          </p:nvPr>
        </p:nvSpPr>
        <p:spPr/>
        <p:txBody>
          <a:bodyPr/>
          <a:lstStyle/>
          <a:p>
            <a:r>
              <a:rPr lang="en-US" sz="4800" b="1">
                <a:solidFill>
                  <a:srgbClr val="007193"/>
                </a:solidFill>
                <a:latin typeface="Arial" panose="020B0604020202020204" pitchFamily="34" charset="0"/>
                <a:cs typeface="Arial" panose="020B0604020202020204" pitchFamily="34" charset="0"/>
              </a:rPr>
              <a:t>Systems</a:t>
            </a:r>
          </a:p>
        </p:txBody>
      </p:sp>
      <p:pic>
        <p:nvPicPr>
          <p:cNvPr id="6" name="Picture 5" descr="A picture containing bird&#10;&#10;Description automatically generated">
            <a:extLst>
              <a:ext uri="{FF2B5EF4-FFF2-40B4-BE49-F238E27FC236}">
                <a16:creationId xmlns:a16="http://schemas.microsoft.com/office/drawing/2014/main" id="{FA352395-A8F9-DA40-A2C6-9E8D6A6CAA8A}"/>
              </a:ext>
            </a:extLst>
          </p:cNvPr>
          <p:cNvPicPr>
            <a:picLocks noChangeAspect="1"/>
          </p:cNvPicPr>
          <p:nvPr/>
        </p:nvPicPr>
        <p:blipFill rotWithShape="1">
          <a:blip r:embed="rId2">
            <a:extLst>
              <a:ext uri="{28A0092B-C50C-407E-A947-70E740481C1C}">
                <a14:useLocalDpi xmlns:a14="http://schemas.microsoft.com/office/drawing/2010/main" val="0"/>
              </a:ext>
            </a:extLst>
          </a:blip>
          <a:srcRect b="52957"/>
          <a:stretch/>
        </p:blipFill>
        <p:spPr>
          <a:xfrm>
            <a:off x="1251623" y="6047719"/>
            <a:ext cx="3252009" cy="668572"/>
          </a:xfrm>
          <a:prstGeom prst="rect">
            <a:avLst/>
          </a:prstGeom>
        </p:spPr>
      </p:pic>
      <p:pic>
        <p:nvPicPr>
          <p:cNvPr id="7" name="Picture 6" descr="A picture containing clock&#10;&#10;Description automatically generated">
            <a:extLst>
              <a:ext uri="{FF2B5EF4-FFF2-40B4-BE49-F238E27FC236}">
                <a16:creationId xmlns:a16="http://schemas.microsoft.com/office/drawing/2014/main" id="{EB8216B0-B4CF-454E-84B8-6A9CE62D84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869" y="6005205"/>
            <a:ext cx="931808" cy="753603"/>
          </a:xfrm>
          <a:prstGeom prst="rect">
            <a:avLst/>
          </a:prstGeom>
        </p:spPr>
      </p:pic>
      <p:pic>
        <p:nvPicPr>
          <p:cNvPr id="8" name="Picture 7">
            <a:extLst>
              <a:ext uri="{FF2B5EF4-FFF2-40B4-BE49-F238E27FC236}">
                <a16:creationId xmlns:a16="http://schemas.microsoft.com/office/drawing/2014/main" id="{794DF472-6141-C944-9D5C-7572BAEF40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5629" y="6294390"/>
            <a:ext cx="2528080" cy="290049"/>
          </a:xfrm>
          <a:prstGeom prst="rect">
            <a:avLst/>
          </a:prstGeom>
        </p:spPr>
      </p:pic>
    </p:spTree>
    <p:extLst>
      <p:ext uri="{BB962C8B-B14F-4D97-AF65-F5344CB8AC3E}">
        <p14:creationId xmlns:p14="http://schemas.microsoft.com/office/powerpoint/2010/main" val="84414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1DF3DD-1E06-BA4A-90AF-89EBE58B28F5}"/>
              </a:ext>
            </a:extLst>
          </p:cNvPr>
          <p:cNvSpPr>
            <a:spLocks noGrp="1"/>
          </p:cNvSpPr>
          <p:nvPr>
            <p:ph type="ctrTitle"/>
          </p:nvPr>
        </p:nvSpPr>
        <p:spPr/>
        <p:txBody>
          <a:bodyPr/>
          <a:lstStyle/>
          <a:p>
            <a:r>
              <a:rPr lang="en-US" sz="4800" b="1">
                <a:solidFill>
                  <a:srgbClr val="007193"/>
                </a:solidFill>
                <a:latin typeface="Arial" panose="020B0604020202020204" pitchFamily="34" charset="0"/>
                <a:cs typeface="Arial" panose="020B0604020202020204" pitchFamily="34" charset="0"/>
              </a:rPr>
              <a:t>Information systems</a:t>
            </a:r>
          </a:p>
        </p:txBody>
      </p:sp>
      <p:pic>
        <p:nvPicPr>
          <p:cNvPr id="6" name="Picture 5" descr="A picture containing bird&#10;&#10;Description automatically generated">
            <a:extLst>
              <a:ext uri="{FF2B5EF4-FFF2-40B4-BE49-F238E27FC236}">
                <a16:creationId xmlns:a16="http://schemas.microsoft.com/office/drawing/2014/main" id="{FA352395-A8F9-DA40-A2C6-9E8D6A6CAA8A}"/>
              </a:ext>
            </a:extLst>
          </p:cNvPr>
          <p:cNvPicPr>
            <a:picLocks noChangeAspect="1"/>
          </p:cNvPicPr>
          <p:nvPr/>
        </p:nvPicPr>
        <p:blipFill rotWithShape="1">
          <a:blip r:embed="rId2">
            <a:extLst>
              <a:ext uri="{28A0092B-C50C-407E-A947-70E740481C1C}">
                <a14:useLocalDpi xmlns:a14="http://schemas.microsoft.com/office/drawing/2010/main" val="0"/>
              </a:ext>
            </a:extLst>
          </a:blip>
          <a:srcRect b="52957"/>
          <a:stretch/>
        </p:blipFill>
        <p:spPr>
          <a:xfrm>
            <a:off x="1251623" y="6047719"/>
            <a:ext cx="3252009" cy="668572"/>
          </a:xfrm>
          <a:prstGeom prst="rect">
            <a:avLst/>
          </a:prstGeom>
        </p:spPr>
      </p:pic>
      <p:pic>
        <p:nvPicPr>
          <p:cNvPr id="7" name="Picture 6" descr="A picture containing clock&#10;&#10;Description automatically generated">
            <a:extLst>
              <a:ext uri="{FF2B5EF4-FFF2-40B4-BE49-F238E27FC236}">
                <a16:creationId xmlns:a16="http://schemas.microsoft.com/office/drawing/2014/main" id="{EB8216B0-B4CF-454E-84B8-6A9CE62D84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869" y="6005205"/>
            <a:ext cx="931808" cy="753603"/>
          </a:xfrm>
          <a:prstGeom prst="rect">
            <a:avLst/>
          </a:prstGeom>
        </p:spPr>
      </p:pic>
      <p:pic>
        <p:nvPicPr>
          <p:cNvPr id="8" name="Picture 7">
            <a:extLst>
              <a:ext uri="{FF2B5EF4-FFF2-40B4-BE49-F238E27FC236}">
                <a16:creationId xmlns:a16="http://schemas.microsoft.com/office/drawing/2014/main" id="{794DF472-6141-C944-9D5C-7572BAEF40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5629" y="6294390"/>
            <a:ext cx="2528080" cy="290049"/>
          </a:xfrm>
          <a:prstGeom prst="rect">
            <a:avLst/>
          </a:prstGeom>
        </p:spPr>
      </p:pic>
    </p:spTree>
    <p:extLst>
      <p:ext uri="{BB962C8B-B14F-4D97-AF65-F5344CB8AC3E}">
        <p14:creationId xmlns:p14="http://schemas.microsoft.com/office/powerpoint/2010/main" val="23458326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ird&#10;&#10;Description automatically generated">
            <a:extLst>
              <a:ext uri="{FF2B5EF4-FFF2-40B4-BE49-F238E27FC236}">
                <a16:creationId xmlns:a16="http://schemas.microsoft.com/office/drawing/2014/main" id="{81196998-6BE8-4DAF-A742-C88A577E95E7}"/>
              </a:ext>
            </a:extLst>
          </p:cNvPr>
          <p:cNvPicPr>
            <a:picLocks noChangeAspect="1"/>
          </p:cNvPicPr>
          <p:nvPr/>
        </p:nvPicPr>
        <p:blipFill rotWithShape="1">
          <a:blip r:embed="rId2">
            <a:extLst>
              <a:ext uri="{28A0092B-C50C-407E-A947-70E740481C1C}">
                <a14:useLocalDpi xmlns:a14="http://schemas.microsoft.com/office/drawing/2010/main" val="0"/>
              </a:ext>
            </a:extLst>
          </a:blip>
          <a:srcRect b="52957"/>
          <a:stretch/>
        </p:blipFill>
        <p:spPr>
          <a:xfrm>
            <a:off x="1251623" y="6047719"/>
            <a:ext cx="3252009" cy="668572"/>
          </a:xfrm>
          <a:prstGeom prst="rect">
            <a:avLst/>
          </a:prstGeom>
        </p:spPr>
      </p:pic>
      <p:pic>
        <p:nvPicPr>
          <p:cNvPr id="3" name="Picture 2" descr="A picture containing clock&#10;&#10;Description automatically generated">
            <a:extLst>
              <a:ext uri="{FF2B5EF4-FFF2-40B4-BE49-F238E27FC236}">
                <a16:creationId xmlns:a16="http://schemas.microsoft.com/office/drawing/2014/main" id="{7AA09FB9-CB6A-4D37-B3A7-EC7869E9C6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869" y="6005205"/>
            <a:ext cx="931808" cy="753603"/>
          </a:xfrm>
          <a:prstGeom prst="rect">
            <a:avLst/>
          </a:prstGeom>
        </p:spPr>
      </p:pic>
      <p:pic>
        <p:nvPicPr>
          <p:cNvPr id="9" name="Picture 8">
            <a:extLst>
              <a:ext uri="{FF2B5EF4-FFF2-40B4-BE49-F238E27FC236}">
                <a16:creationId xmlns:a16="http://schemas.microsoft.com/office/drawing/2014/main" id="{677CE0BB-D1C0-4DFD-BDAE-F3ED1F4099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5629" y="6294390"/>
            <a:ext cx="2528080" cy="290049"/>
          </a:xfrm>
          <a:prstGeom prst="rect">
            <a:avLst/>
          </a:prstGeom>
        </p:spPr>
      </p:pic>
      <p:sp>
        <p:nvSpPr>
          <p:cNvPr id="5" name="Title 4">
            <a:extLst>
              <a:ext uri="{FF2B5EF4-FFF2-40B4-BE49-F238E27FC236}">
                <a16:creationId xmlns:a16="http://schemas.microsoft.com/office/drawing/2014/main" id="{24085C24-E347-D24A-98BD-9F96651BBDE2}"/>
              </a:ext>
            </a:extLst>
          </p:cNvPr>
          <p:cNvSpPr>
            <a:spLocks noGrp="1"/>
          </p:cNvSpPr>
          <p:nvPr>
            <p:ph type="title"/>
          </p:nvPr>
        </p:nvSpPr>
        <p:spPr>
          <a:xfrm>
            <a:off x="628649" y="365126"/>
            <a:ext cx="8035059" cy="1325563"/>
          </a:xfrm>
        </p:spPr>
        <p:txBody>
          <a:bodyPr>
            <a:normAutofit/>
          </a:bodyPr>
          <a:lstStyle/>
          <a:p>
            <a:r>
              <a:rPr lang="en-US" sz="4000" b="1">
                <a:solidFill>
                  <a:srgbClr val="007193"/>
                </a:solidFill>
                <a:latin typeface="Arial" panose="020B0604020202020204" pitchFamily="34" charset="0"/>
                <a:cs typeface="Arial" panose="020B0604020202020204" pitchFamily="34" charset="0"/>
              </a:rPr>
              <a:t>What is an information system?</a:t>
            </a:r>
          </a:p>
        </p:txBody>
      </p:sp>
      <p:sp>
        <p:nvSpPr>
          <p:cNvPr id="8" name="Content Placeholder 7">
            <a:extLst>
              <a:ext uri="{FF2B5EF4-FFF2-40B4-BE49-F238E27FC236}">
                <a16:creationId xmlns:a16="http://schemas.microsoft.com/office/drawing/2014/main" id="{D032E53F-C98E-4E41-A996-54E729E344E1}"/>
              </a:ext>
            </a:extLst>
          </p:cNvPr>
          <p:cNvSpPr>
            <a:spLocks noGrp="1"/>
          </p:cNvSpPr>
          <p:nvPr>
            <p:ph idx="1"/>
          </p:nvPr>
        </p:nvSpPr>
        <p:spPr>
          <a:xfrm>
            <a:off x="628649" y="1527686"/>
            <a:ext cx="8233482" cy="4351338"/>
          </a:xfrm>
        </p:spPr>
        <p:txBody>
          <a:bodyPr>
            <a:normAutofit/>
          </a:bodyPr>
          <a:lstStyle/>
          <a:p>
            <a:r>
              <a:rPr lang="en-US" sz="3200" dirty="0">
                <a:latin typeface="Arial" panose="020B0604020202020204" pitchFamily="34" charset="0"/>
                <a:cs typeface="Arial" panose="020B0604020202020204" pitchFamily="34" charset="0"/>
              </a:rPr>
              <a:t>An information system is a combination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of hardware, software, data, processes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and people.</a:t>
            </a:r>
          </a:p>
          <a:p>
            <a:r>
              <a:rPr lang="en-US" sz="3200" dirty="0">
                <a:latin typeface="Arial" panose="020B0604020202020204" pitchFamily="34" charset="0"/>
                <a:cs typeface="Arial" panose="020B0604020202020204" pitchFamily="34" charset="0"/>
              </a:rPr>
              <a:t>These elements put together collect, process and move data to create information.</a:t>
            </a: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AU" sz="2200" dirty="0"/>
          </a:p>
        </p:txBody>
      </p:sp>
      <p:sp>
        <p:nvSpPr>
          <p:cNvPr id="4" name="TextBox 3">
            <a:extLst>
              <a:ext uri="{FF2B5EF4-FFF2-40B4-BE49-F238E27FC236}">
                <a16:creationId xmlns:a16="http://schemas.microsoft.com/office/drawing/2014/main" id="{21E45A67-E4A4-D740-A765-8A944807023A}"/>
              </a:ext>
            </a:extLst>
          </p:cNvPr>
          <p:cNvSpPr txBox="1"/>
          <p:nvPr/>
        </p:nvSpPr>
        <p:spPr>
          <a:xfrm>
            <a:off x="1201544" y="4636195"/>
            <a:ext cx="1681871" cy="1015663"/>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data</a:t>
            </a:r>
          </a:p>
        </p:txBody>
      </p:sp>
      <p:sp>
        <p:nvSpPr>
          <p:cNvPr id="16" name="TextBox 15">
            <a:extLst>
              <a:ext uri="{FF2B5EF4-FFF2-40B4-BE49-F238E27FC236}">
                <a16:creationId xmlns:a16="http://schemas.microsoft.com/office/drawing/2014/main" id="{86B40632-A7AD-5846-9A76-002B65343CEA}"/>
              </a:ext>
            </a:extLst>
          </p:cNvPr>
          <p:cNvSpPr txBox="1"/>
          <p:nvPr/>
        </p:nvSpPr>
        <p:spPr>
          <a:xfrm>
            <a:off x="4224293" y="4630564"/>
            <a:ext cx="3991798" cy="1015663"/>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information</a:t>
            </a:r>
          </a:p>
        </p:txBody>
      </p:sp>
      <p:sp>
        <p:nvSpPr>
          <p:cNvPr id="17" name="Arrow: Right 10">
            <a:extLst>
              <a:ext uri="{FF2B5EF4-FFF2-40B4-BE49-F238E27FC236}">
                <a16:creationId xmlns:a16="http://schemas.microsoft.com/office/drawing/2014/main" id="{E273E005-3CE6-CA40-92C5-75B9501280C7}"/>
              </a:ext>
            </a:extLst>
          </p:cNvPr>
          <p:cNvSpPr/>
          <p:nvPr/>
        </p:nvSpPr>
        <p:spPr>
          <a:xfrm>
            <a:off x="2839037" y="4975196"/>
            <a:ext cx="1315372" cy="36933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6569515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bird&#10;&#10;Description automatically generated">
            <a:extLst>
              <a:ext uri="{FF2B5EF4-FFF2-40B4-BE49-F238E27FC236}">
                <a16:creationId xmlns:a16="http://schemas.microsoft.com/office/drawing/2014/main" id="{2C433D83-10CC-499F-B057-BBBED9B59658}"/>
              </a:ext>
            </a:extLst>
          </p:cNvPr>
          <p:cNvPicPr>
            <a:picLocks noChangeAspect="1"/>
          </p:cNvPicPr>
          <p:nvPr/>
        </p:nvPicPr>
        <p:blipFill rotWithShape="1">
          <a:blip r:embed="rId2">
            <a:extLst>
              <a:ext uri="{28A0092B-C50C-407E-A947-70E740481C1C}">
                <a14:useLocalDpi xmlns:a14="http://schemas.microsoft.com/office/drawing/2010/main" val="0"/>
              </a:ext>
            </a:extLst>
          </a:blip>
          <a:srcRect b="52957"/>
          <a:stretch/>
        </p:blipFill>
        <p:spPr>
          <a:xfrm>
            <a:off x="1251623" y="6047719"/>
            <a:ext cx="3252009" cy="668572"/>
          </a:xfrm>
          <a:prstGeom prst="rect">
            <a:avLst/>
          </a:prstGeom>
        </p:spPr>
      </p:pic>
      <p:pic>
        <p:nvPicPr>
          <p:cNvPr id="15" name="Picture 14" descr="A picture containing clock&#10;&#10;Description automatically generated">
            <a:extLst>
              <a:ext uri="{FF2B5EF4-FFF2-40B4-BE49-F238E27FC236}">
                <a16:creationId xmlns:a16="http://schemas.microsoft.com/office/drawing/2014/main" id="{8B46585D-1811-4DB9-808A-6C4115EA45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869" y="6005205"/>
            <a:ext cx="931808" cy="753603"/>
          </a:xfrm>
          <a:prstGeom prst="rect">
            <a:avLst/>
          </a:prstGeom>
        </p:spPr>
      </p:pic>
      <p:pic>
        <p:nvPicPr>
          <p:cNvPr id="16" name="Picture 15">
            <a:extLst>
              <a:ext uri="{FF2B5EF4-FFF2-40B4-BE49-F238E27FC236}">
                <a16:creationId xmlns:a16="http://schemas.microsoft.com/office/drawing/2014/main" id="{46653330-7EFD-4751-AC0E-C8C52AC966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5629" y="6294390"/>
            <a:ext cx="2528080" cy="290049"/>
          </a:xfrm>
          <a:prstGeom prst="rect">
            <a:avLst/>
          </a:prstGeom>
        </p:spPr>
      </p:pic>
      <p:sp>
        <p:nvSpPr>
          <p:cNvPr id="25" name="Oval 24">
            <a:extLst>
              <a:ext uri="{FF2B5EF4-FFF2-40B4-BE49-F238E27FC236}">
                <a16:creationId xmlns:a16="http://schemas.microsoft.com/office/drawing/2014/main" id="{EF373016-941A-154C-B219-3B9AFFFF9FFD}"/>
              </a:ext>
            </a:extLst>
          </p:cNvPr>
          <p:cNvSpPr/>
          <p:nvPr/>
        </p:nvSpPr>
        <p:spPr>
          <a:xfrm>
            <a:off x="3382138" y="1243576"/>
            <a:ext cx="2496780" cy="1331421"/>
          </a:xfrm>
          <a:prstGeom prst="ellipse">
            <a:avLst/>
          </a:prstGeom>
          <a:solidFill>
            <a:srgbClr val="0071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Arial" panose="020B0604020202020204" pitchFamily="34" charset="0"/>
                <a:cs typeface="Arial" panose="020B0604020202020204" pitchFamily="34" charset="0"/>
              </a:rPr>
              <a:t>People </a:t>
            </a:r>
            <a:br>
              <a:rPr lang="en-US" sz="2400">
                <a:latin typeface="Arial" panose="020B0604020202020204" pitchFamily="34" charset="0"/>
                <a:cs typeface="Arial" panose="020B0604020202020204" pitchFamily="34" charset="0"/>
              </a:rPr>
            </a:br>
            <a:r>
              <a:rPr lang="en-US" sz="1600">
                <a:latin typeface="Arial" panose="020B0604020202020204" pitchFamily="34" charset="0"/>
                <a:cs typeface="Arial" panose="020B0604020202020204" pitchFamily="34" charset="0"/>
              </a:rPr>
              <a:t>(users)</a:t>
            </a:r>
            <a:endParaRPr lang="en-AU" sz="1600">
              <a:latin typeface="Arial" panose="020B0604020202020204" pitchFamily="34" charset="0"/>
              <a:cs typeface="Arial" panose="020B0604020202020204" pitchFamily="34" charset="0"/>
            </a:endParaRPr>
          </a:p>
        </p:txBody>
      </p:sp>
      <p:sp>
        <p:nvSpPr>
          <p:cNvPr id="27" name="Arrow: Right 9">
            <a:extLst>
              <a:ext uri="{FF2B5EF4-FFF2-40B4-BE49-F238E27FC236}">
                <a16:creationId xmlns:a16="http://schemas.microsoft.com/office/drawing/2014/main" id="{1ADD21D1-74AE-0646-95FC-AF3652F990C5}"/>
              </a:ext>
            </a:extLst>
          </p:cNvPr>
          <p:cNvSpPr/>
          <p:nvPr/>
        </p:nvSpPr>
        <p:spPr>
          <a:xfrm rot="13624070">
            <a:off x="5548830" y="3040185"/>
            <a:ext cx="1679136" cy="369332"/>
          </a:xfrm>
          <a:prstGeom prst="rightArrow">
            <a:avLst>
              <a:gd name="adj1" fmla="val 45097"/>
              <a:gd name="adj2" fmla="val 50000"/>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83CC21F7-6ABE-5B42-AEBD-84ADEE4C6CEC}"/>
              </a:ext>
            </a:extLst>
          </p:cNvPr>
          <p:cNvSpPr txBox="1"/>
          <p:nvPr/>
        </p:nvSpPr>
        <p:spPr>
          <a:xfrm>
            <a:off x="718726" y="2353583"/>
            <a:ext cx="2159566" cy="646331"/>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Ask the question or</a:t>
            </a:r>
          </a:p>
          <a:p>
            <a:r>
              <a:rPr lang="en-US" dirty="0">
                <a:latin typeface="Arial" panose="020B0604020202020204" pitchFamily="34" charset="0"/>
                <a:cs typeface="Arial" panose="020B0604020202020204" pitchFamily="34" charset="0"/>
              </a:rPr>
              <a:t> give a command</a:t>
            </a:r>
          </a:p>
        </p:txBody>
      </p:sp>
      <p:sp>
        <p:nvSpPr>
          <p:cNvPr id="28" name="TextBox 27">
            <a:extLst>
              <a:ext uri="{FF2B5EF4-FFF2-40B4-BE49-F238E27FC236}">
                <a16:creationId xmlns:a16="http://schemas.microsoft.com/office/drawing/2014/main" id="{7CF319C4-B9C0-FC4B-B6B1-21110C957465}"/>
              </a:ext>
            </a:extLst>
          </p:cNvPr>
          <p:cNvSpPr txBox="1"/>
          <p:nvPr/>
        </p:nvSpPr>
        <p:spPr>
          <a:xfrm>
            <a:off x="6557920" y="2345817"/>
            <a:ext cx="2328765"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Use the information to make sense of or improve a situation </a:t>
            </a:r>
          </a:p>
        </p:txBody>
      </p:sp>
      <p:sp>
        <p:nvSpPr>
          <p:cNvPr id="18" name="Oval 17">
            <a:extLst>
              <a:ext uri="{FF2B5EF4-FFF2-40B4-BE49-F238E27FC236}">
                <a16:creationId xmlns:a16="http://schemas.microsoft.com/office/drawing/2014/main" id="{AA772374-BEBB-DD4C-8474-9837B1EF51AF}"/>
              </a:ext>
            </a:extLst>
          </p:cNvPr>
          <p:cNvSpPr/>
          <p:nvPr/>
        </p:nvSpPr>
        <p:spPr>
          <a:xfrm>
            <a:off x="628649" y="3989510"/>
            <a:ext cx="1699323" cy="1489223"/>
          </a:xfrm>
          <a:prstGeom prst="ellipse">
            <a:avLst/>
          </a:prstGeom>
          <a:solidFill>
            <a:srgbClr val="0071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Arial" panose="020B0604020202020204" pitchFamily="34" charset="0"/>
                <a:cs typeface="Arial" panose="020B0604020202020204" pitchFamily="34" charset="0"/>
              </a:rPr>
              <a:t>Input </a:t>
            </a:r>
            <a:endParaRPr lang="en-AU" sz="1600">
              <a:latin typeface="Arial" panose="020B0604020202020204" pitchFamily="34" charset="0"/>
              <a:cs typeface="Arial" panose="020B0604020202020204" pitchFamily="34" charset="0"/>
            </a:endParaRPr>
          </a:p>
        </p:txBody>
      </p:sp>
      <p:sp>
        <p:nvSpPr>
          <p:cNvPr id="29" name="Oval 28">
            <a:extLst>
              <a:ext uri="{FF2B5EF4-FFF2-40B4-BE49-F238E27FC236}">
                <a16:creationId xmlns:a16="http://schemas.microsoft.com/office/drawing/2014/main" id="{3E257C6F-1AD9-8548-A08C-7737E9DB1184}"/>
              </a:ext>
            </a:extLst>
          </p:cNvPr>
          <p:cNvSpPr/>
          <p:nvPr/>
        </p:nvSpPr>
        <p:spPr>
          <a:xfrm>
            <a:off x="3382138" y="4002018"/>
            <a:ext cx="2528080" cy="1331421"/>
          </a:xfrm>
          <a:prstGeom prst="ellipse">
            <a:avLst/>
          </a:prstGeom>
          <a:solidFill>
            <a:srgbClr val="0071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Processing </a:t>
            </a:r>
            <a:endParaRPr lang="en-AU" sz="1600" dirty="0">
              <a:latin typeface="Arial" panose="020B0604020202020204" pitchFamily="34" charset="0"/>
              <a:cs typeface="Arial" panose="020B0604020202020204" pitchFamily="34" charset="0"/>
            </a:endParaRPr>
          </a:p>
        </p:txBody>
      </p:sp>
      <p:sp>
        <p:nvSpPr>
          <p:cNvPr id="30" name="Oval 29">
            <a:extLst>
              <a:ext uri="{FF2B5EF4-FFF2-40B4-BE49-F238E27FC236}">
                <a16:creationId xmlns:a16="http://schemas.microsoft.com/office/drawing/2014/main" id="{C076CB6C-1AEA-524E-BFD7-B3F6CA5571AF}"/>
              </a:ext>
            </a:extLst>
          </p:cNvPr>
          <p:cNvSpPr/>
          <p:nvPr/>
        </p:nvSpPr>
        <p:spPr>
          <a:xfrm>
            <a:off x="6816029" y="4050518"/>
            <a:ext cx="1604071" cy="1349127"/>
          </a:xfrm>
          <a:prstGeom prst="ellipse">
            <a:avLst/>
          </a:prstGeom>
          <a:solidFill>
            <a:srgbClr val="0071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Output </a:t>
            </a:r>
          </a:p>
        </p:txBody>
      </p:sp>
      <p:sp>
        <p:nvSpPr>
          <p:cNvPr id="31" name="Arrow: Right 5">
            <a:extLst>
              <a:ext uri="{FF2B5EF4-FFF2-40B4-BE49-F238E27FC236}">
                <a16:creationId xmlns:a16="http://schemas.microsoft.com/office/drawing/2014/main" id="{F9113DD1-C6C4-4D47-9AF8-5FEBBCDBE5E2}"/>
              </a:ext>
            </a:extLst>
          </p:cNvPr>
          <p:cNvSpPr/>
          <p:nvPr/>
        </p:nvSpPr>
        <p:spPr>
          <a:xfrm>
            <a:off x="2408115" y="4540415"/>
            <a:ext cx="825668" cy="36933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32" name="Arrow: Right 5">
            <a:extLst>
              <a:ext uri="{FF2B5EF4-FFF2-40B4-BE49-F238E27FC236}">
                <a16:creationId xmlns:a16="http://schemas.microsoft.com/office/drawing/2014/main" id="{39D0EE07-EE85-D842-87F6-D5A1DF45052A}"/>
              </a:ext>
            </a:extLst>
          </p:cNvPr>
          <p:cNvSpPr/>
          <p:nvPr/>
        </p:nvSpPr>
        <p:spPr>
          <a:xfrm>
            <a:off x="6058573" y="4540415"/>
            <a:ext cx="706499" cy="36933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33" name="Arrow: Right 9">
            <a:extLst>
              <a:ext uri="{FF2B5EF4-FFF2-40B4-BE49-F238E27FC236}">
                <a16:creationId xmlns:a16="http://schemas.microsoft.com/office/drawing/2014/main" id="{51852A63-332D-6348-943E-D4F934BF4497}"/>
              </a:ext>
            </a:extLst>
          </p:cNvPr>
          <p:cNvSpPr/>
          <p:nvPr/>
        </p:nvSpPr>
        <p:spPr>
          <a:xfrm rot="7981162">
            <a:off x="1906801" y="2994543"/>
            <a:ext cx="1679136" cy="369332"/>
          </a:xfrm>
          <a:prstGeom prst="rightArrow">
            <a:avLst>
              <a:gd name="adj1" fmla="val 45097"/>
              <a:gd name="adj2" fmla="val 50000"/>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34" name="Title 4">
            <a:extLst>
              <a:ext uri="{FF2B5EF4-FFF2-40B4-BE49-F238E27FC236}">
                <a16:creationId xmlns:a16="http://schemas.microsoft.com/office/drawing/2014/main" id="{4626C32A-8F46-C84C-A717-487D88CC3F5E}"/>
              </a:ext>
            </a:extLst>
          </p:cNvPr>
          <p:cNvSpPr txBox="1">
            <a:spLocks/>
          </p:cNvSpPr>
          <p:nvPr/>
        </p:nvSpPr>
        <p:spPr>
          <a:xfrm>
            <a:off x="281870" y="365126"/>
            <a:ext cx="8708906"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7193"/>
                </a:solidFill>
                <a:latin typeface="Arial" panose="020B0604020202020204" pitchFamily="34" charset="0"/>
                <a:cs typeface="Arial" panose="020B0604020202020204" pitchFamily="34" charset="0"/>
              </a:rPr>
              <a:t>How an information system works</a:t>
            </a:r>
          </a:p>
        </p:txBody>
      </p:sp>
    </p:spTree>
    <p:extLst>
      <p:ext uri="{BB962C8B-B14F-4D97-AF65-F5344CB8AC3E}">
        <p14:creationId xmlns:p14="http://schemas.microsoft.com/office/powerpoint/2010/main" val="32880006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ird&#10;&#10;Description automatically generated">
            <a:extLst>
              <a:ext uri="{FF2B5EF4-FFF2-40B4-BE49-F238E27FC236}">
                <a16:creationId xmlns:a16="http://schemas.microsoft.com/office/drawing/2014/main" id="{81196998-6BE8-4DAF-A742-C88A577E95E7}"/>
              </a:ext>
            </a:extLst>
          </p:cNvPr>
          <p:cNvPicPr>
            <a:picLocks noChangeAspect="1"/>
          </p:cNvPicPr>
          <p:nvPr/>
        </p:nvPicPr>
        <p:blipFill rotWithShape="1">
          <a:blip r:embed="rId3">
            <a:extLst>
              <a:ext uri="{28A0092B-C50C-407E-A947-70E740481C1C}">
                <a14:useLocalDpi xmlns:a14="http://schemas.microsoft.com/office/drawing/2010/main" val="0"/>
              </a:ext>
            </a:extLst>
          </a:blip>
          <a:srcRect b="52957"/>
          <a:stretch/>
        </p:blipFill>
        <p:spPr>
          <a:xfrm>
            <a:off x="1251623" y="6047719"/>
            <a:ext cx="3252009" cy="668572"/>
          </a:xfrm>
          <a:prstGeom prst="rect">
            <a:avLst/>
          </a:prstGeom>
        </p:spPr>
      </p:pic>
      <p:pic>
        <p:nvPicPr>
          <p:cNvPr id="3" name="Picture 2" descr="A picture containing clock&#10;&#10;Description automatically generated">
            <a:extLst>
              <a:ext uri="{FF2B5EF4-FFF2-40B4-BE49-F238E27FC236}">
                <a16:creationId xmlns:a16="http://schemas.microsoft.com/office/drawing/2014/main" id="{7AA09FB9-CB6A-4D37-B3A7-EC7869E9C6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869" y="6005205"/>
            <a:ext cx="931808" cy="753603"/>
          </a:xfrm>
          <a:prstGeom prst="rect">
            <a:avLst/>
          </a:prstGeom>
        </p:spPr>
      </p:pic>
      <p:pic>
        <p:nvPicPr>
          <p:cNvPr id="9" name="Picture 8">
            <a:extLst>
              <a:ext uri="{FF2B5EF4-FFF2-40B4-BE49-F238E27FC236}">
                <a16:creationId xmlns:a16="http://schemas.microsoft.com/office/drawing/2014/main" id="{677CE0BB-D1C0-4DFD-BDAE-F3ED1F4099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629" y="6294390"/>
            <a:ext cx="2528080" cy="290049"/>
          </a:xfrm>
          <a:prstGeom prst="rect">
            <a:avLst/>
          </a:prstGeom>
        </p:spPr>
      </p:pic>
      <p:sp>
        <p:nvSpPr>
          <p:cNvPr id="5" name="Title 4">
            <a:extLst>
              <a:ext uri="{FF2B5EF4-FFF2-40B4-BE49-F238E27FC236}">
                <a16:creationId xmlns:a16="http://schemas.microsoft.com/office/drawing/2014/main" id="{24085C24-E347-D24A-98BD-9F96651BBDE2}"/>
              </a:ext>
            </a:extLst>
          </p:cNvPr>
          <p:cNvSpPr>
            <a:spLocks noGrp="1"/>
          </p:cNvSpPr>
          <p:nvPr>
            <p:ph type="title"/>
          </p:nvPr>
        </p:nvSpPr>
        <p:spPr>
          <a:xfrm>
            <a:off x="628649" y="141709"/>
            <a:ext cx="8035059" cy="1325563"/>
          </a:xfrm>
        </p:spPr>
        <p:txBody>
          <a:bodyPr>
            <a:normAutofit/>
          </a:bodyPr>
          <a:lstStyle/>
          <a:p>
            <a:r>
              <a:rPr lang="en-US" sz="3600" b="1" dirty="0">
                <a:solidFill>
                  <a:srgbClr val="007193"/>
                </a:solidFill>
                <a:latin typeface="Arial" panose="020B0604020202020204" pitchFamily="34" charset="0"/>
                <a:cs typeface="Arial" panose="020B0604020202020204" pitchFamily="34" charset="0"/>
              </a:rPr>
              <a:t>Examples of information systems</a:t>
            </a:r>
          </a:p>
        </p:txBody>
      </p:sp>
      <p:sp>
        <p:nvSpPr>
          <p:cNvPr id="8" name="Content Placeholder 7">
            <a:extLst>
              <a:ext uri="{FF2B5EF4-FFF2-40B4-BE49-F238E27FC236}">
                <a16:creationId xmlns:a16="http://schemas.microsoft.com/office/drawing/2014/main" id="{D032E53F-C98E-4E41-A996-54E729E344E1}"/>
              </a:ext>
            </a:extLst>
          </p:cNvPr>
          <p:cNvSpPr>
            <a:spLocks noGrp="1"/>
          </p:cNvSpPr>
          <p:nvPr>
            <p:ph idx="1"/>
          </p:nvPr>
        </p:nvSpPr>
        <p:spPr>
          <a:xfrm>
            <a:off x="628649" y="1295379"/>
            <a:ext cx="8233482" cy="4351338"/>
          </a:xfrm>
        </p:spPr>
        <p:txBody>
          <a:bodyPr>
            <a:normAutofit/>
          </a:bodyPr>
          <a:lstStyle/>
          <a:p>
            <a:r>
              <a:rPr lang="en-US" dirty="0">
                <a:latin typeface="Arial" panose="020B0604020202020204" pitchFamily="34" charset="0"/>
                <a:cs typeface="Arial" panose="020B0604020202020204" pitchFamily="34" charset="0"/>
              </a:rPr>
              <a:t>Library system</a:t>
            </a:r>
          </a:p>
          <a:p>
            <a:r>
              <a:rPr lang="en-US" dirty="0" err="1">
                <a:latin typeface="Arial" panose="020B0604020202020204" pitchFamily="34" charset="0"/>
                <a:cs typeface="Arial" panose="020B0604020202020204" pitchFamily="34" charset="0"/>
              </a:rPr>
              <a:t>Tuckshop</a:t>
            </a:r>
            <a:r>
              <a:rPr lang="en-US" dirty="0">
                <a:latin typeface="Arial" panose="020B0604020202020204" pitchFamily="34" charset="0"/>
                <a:cs typeface="Arial" panose="020B0604020202020204" pitchFamily="34" charset="0"/>
              </a:rPr>
              <a:t> ordering system</a:t>
            </a:r>
          </a:p>
          <a:p>
            <a:r>
              <a:rPr lang="en-US" dirty="0">
                <a:latin typeface="Arial" panose="020B0604020202020204" pitchFamily="34" charset="0"/>
                <a:cs typeface="Arial" panose="020B0604020202020204" pitchFamily="34" charset="0"/>
              </a:rPr>
              <a:t>Internet search engines</a:t>
            </a:r>
          </a:p>
          <a:p>
            <a:r>
              <a:rPr lang="en-US" dirty="0">
                <a:latin typeface="Arial" panose="020B0604020202020204" pitchFamily="34" charset="0"/>
                <a:cs typeface="Arial" panose="020B0604020202020204" pitchFamily="34" charset="0"/>
              </a:rPr>
              <a:t>School student database</a:t>
            </a:r>
          </a:p>
          <a:p>
            <a:r>
              <a:rPr lang="en-US" dirty="0">
                <a:latin typeface="Arial" panose="020B0604020202020204" pitchFamily="34" charset="0"/>
                <a:cs typeface="Arial" panose="020B0604020202020204" pitchFamily="34" charset="0"/>
              </a:rPr>
              <a:t>Geographic information systems (online maps)</a:t>
            </a:r>
          </a:p>
          <a:p>
            <a:r>
              <a:rPr lang="en-US" dirty="0">
                <a:latin typeface="Arial" panose="020B0604020202020204" pitchFamily="34" charset="0"/>
                <a:cs typeface="Arial" panose="020B0604020202020204" pitchFamily="34" charset="0"/>
              </a:rPr>
              <a:t>Contacts on phone</a:t>
            </a:r>
          </a:p>
          <a:p>
            <a:r>
              <a:rPr lang="en-US" dirty="0">
                <a:latin typeface="Arial" panose="020B0604020202020204" pitchFamily="34" charset="0"/>
                <a:cs typeface="Arial" panose="020B0604020202020204" pitchFamily="34" charset="0"/>
              </a:rPr>
              <a:t>Online shopping system</a:t>
            </a:r>
          </a:p>
          <a:p>
            <a:r>
              <a:rPr lang="en-US" dirty="0">
                <a:latin typeface="Arial" panose="020B0604020202020204" pitchFamily="34" charset="0"/>
                <a:cs typeface="Arial" panose="020B0604020202020204" pitchFamily="34" charset="0"/>
              </a:rPr>
              <a:t>Store reward cards</a:t>
            </a: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514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AB67972-DF81-0442-AFC7-3607747D8286}"/>
              </a:ext>
            </a:extLst>
          </p:cNvPr>
          <p:cNvPicPr>
            <a:picLocks noChangeAspect="1"/>
          </p:cNvPicPr>
          <p:nvPr/>
        </p:nvPicPr>
        <p:blipFill rotWithShape="1">
          <a:blip r:embed="rId2">
            <a:extLst>
              <a:ext uri="{28A0092B-C50C-407E-A947-70E740481C1C}">
                <a14:useLocalDpi xmlns:a14="http://schemas.microsoft.com/office/drawing/2010/main" val="0"/>
              </a:ext>
            </a:extLst>
          </a:blip>
          <a:srcRect l="16970" b="46226"/>
          <a:stretch/>
        </p:blipFill>
        <p:spPr>
          <a:xfrm>
            <a:off x="308160" y="92510"/>
            <a:ext cx="8157985" cy="6395755"/>
          </a:xfrm>
          <a:prstGeom prst="rect">
            <a:avLst/>
          </a:prstGeom>
        </p:spPr>
      </p:pic>
      <p:sp>
        <p:nvSpPr>
          <p:cNvPr id="2" name="Title 1">
            <a:extLst>
              <a:ext uri="{FF2B5EF4-FFF2-40B4-BE49-F238E27FC236}">
                <a16:creationId xmlns:a16="http://schemas.microsoft.com/office/drawing/2014/main" id="{543CAE04-3EF5-5F49-A0C2-F9BD3D41F0AF}"/>
              </a:ext>
            </a:extLst>
          </p:cNvPr>
          <p:cNvSpPr>
            <a:spLocks noGrp="1"/>
          </p:cNvSpPr>
          <p:nvPr>
            <p:ph type="title"/>
          </p:nvPr>
        </p:nvSpPr>
        <p:spPr>
          <a:xfrm>
            <a:off x="147325" y="37322"/>
            <a:ext cx="8974838" cy="1325563"/>
          </a:xfrm>
        </p:spPr>
        <p:txBody>
          <a:bodyPr>
            <a:normAutofit/>
          </a:bodyPr>
          <a:lstStyle/>
          <a:p>
            <a:r>
              <a:rPr lang="en-US" sz="3500" b="1" dirty="0">
                <a:latin typeface="Arial" panose="020B0604020202020204" pitchFamily="34" charset="0"/>
                <a:cs typeface="Arial" panose="020B0604020202020204" pitchFamily="34" charset="0"/>
              </a:rPr>
              <a:t>Inputs – How do people use information systems?</a:t>
            </a:r>
          </a:p>
        </p:txBody>
      </p:sp>
      <p:sp>
        <p:nvSpPr>
          <p:cNvPr id="14" name="Content Placeholder 13">
            <a:extLst>
              <a:ext uri="{FF2B5EF4-FFF2-40B4-BE49-F238E27FC236}">
                <a16:creationId xmlns:a16="http://schemas.microsoft.com/office/drawing/2014/main" id="{DB634E40-F21B-E24A-ADE5-E372E92F6CA4}"/>
              </a:ext>
            </a:extLst>
          </p:cNvPr>
          <p:cNvSpPr>
            <a:spLocks noGrp="1"/>
          </p:cNvSpPr>
          <p:nvPr>
            <p:ph sz="half" idx="2"/>
          </p:nvPr>
        </p:nvSpPr>
        <p:spPr>
          <a:xfrm>
            <a:off x="5169521" y="4004979"/>
            <a:ext cx="3818556" cy="2514290"/>
          </a:xfrm>
        </p:spPr>
        <p:txBody>
          <a:bodyPr/>
          <a:lstStyle/>
          <a:p>
            <a:r>
              <a:rPr lang="en-US" dirty="0">
                <a:latin typeface="Arial" panose="020B0604020202020204" pitchFamily="34" charset="0"/>
                <a:cs typeface="Arial" panose="020B0604020202020204" pitchFamily="34" charset="0"/>
              </a:rPr>
              <a:t>Research something</a:t>
            </a:r>
          </a:p>
          <a:p>
            <a:r>
              <a:rPr lang="en-US" dirty="0">
                <a:latin typeface="Arial" panose="020B0604020202020204" pitchFamily="34" charset="0"/>
                <a:cs typeface="Arial" panose="020B0604020202020204" pitchFamily="34" charset="0"/>
              </a:rPr>
              <a:t>Communicate with someone we know</a:t>
            </a:r>
          </a:p>
          <a:p>
            <a:r>
              <a:rPr lang="en-US" dirty="0">
                <a:latin typeface="Arial" panose="020B0604020202020204" pitchFamily="34" charset="0"/>
                <a:cs typeface="Arial" panose="020B0604020202020204" pitchFamily="34" charset="0"/>
              </a:rPr>
              <a:t>Shop online</a:t>
            </a:r>
          </a:p>
          <a:p>
            <a:r>
              <a:rPr lang="en-US" dirty="0">
                <a:latin typeface="Arial" panose="020B0604020202020204" pitchFamily="34" charset="0"/>
                <a:cs typeface="Arial" panose="020B0604020202020204" pitchFamily="34" charset="0"/>
              </a:rPr>
              <a:t>Solve a problem</a:t>
            </a:r>
          </a:p>
        </p:txBody>
      </p:sp>
      <p:sp>
        <p:nvSpPr>
          <p:cNvPr id="6" name="TextBox 5">
            <a:extLst>
              <a:ext uri="{FF2B5EF4-FFF2-40B4-BE49-F238E27FC236}">
                <a16:creationId xmlns:a16="http://schemas.microsoft.com/office/drawing/2014/main" id="{359FBBDE-D348-D04C-B644-8DBF976DE371}"/>
              </a:ext>
            </a:extLst>
          </p:cNvPr>
          <p:cNvSpPr txBox="1"/>
          <p:nvPr/>
        </p:nvSpPr>
        <p:spPr>
          <a:xfrm>
            <a:off x="5139330" y="1660677"/>
            <a:ext cx="2420056" cy="1384995"/>
          </a:xfrm>
          <a:prstGeom prst="rect">
            <a:avLst/>
          </a:prstGeom>
          <a:noFill/>
          <a:ln w="28575">
            <a:noFill/>
          </a:ln>
        </p:spPr>
        <p:txBody>
          <a:bodyPr wrap="square" rtlCol="0">
            <a:spAutoFit/>
          </a:bodyPr>
          <a:lstStyle/>
          <a:p>
            <a:pPr algn="ctr"/>
            <a:r>
              <a:rPr lang="en-US" sz="2800" dirty="0">
                <a:latin typeface="Arial" panose="020B0604020202020204" pitchFamily="34" charset="0"/>
                <a:cs typeface="Arial" panose="020B0604020202020204" pitchFamily="34" charset="0"/>
              </a:rPr>
              <a:t>How can I find a cure for this disease?</a:t>
            </a:r>
          </a:p>
        </p:txBody>
      </p:sp>
      <p:sp>
        <p:nvSpPr>
          <p:cNvPr id="7" name="TextBox 6">
            <a:extLst>
              <a:ext uri="{FF2B5EF4-FFF2-40B4-BE49-F238E27FC236}">
                <a16:creationId xmlns:a16="http://schemas.microsoft.com/office/drawing/2014/main" id="{A65F94BA-02ED-D84C-A08A-7AAB94DB45E2}"/>
              </a:ext>
            </a:extLst>
          </p:cNvPr>
          <p:cNvSpPr txBox="1"/>
          <p:nvPr/>
        </p:nvSpPr>
        <p:spPr>
          <a:xfrm>
            <a:off x="5167021" y="1229789"/>
            <a:ext cx="2345518" cy="2246769"/>
          </a:xfrm>
          <a:prstGeom prst="rect">
            <a:avLst/>
          </a:prstGeom>
          <a:noFill/>
          <a:ln w="28575">
            <a:noFill/>
          </a:ln>
        </p:spPr>
        <p:txBody>
          <a:bodyPr wrap="square" rtlCol="0">
            <a:spAutoFit/>
          </a:bodyPr>
          <a:lstStyle/>
          <a:p>
            <a:pPr algn="ctr"/>
            <a:r>
              <a:rPr lang="en-US" sz="2800" dirty="0">
                <a:latin typeface="Arial" panose="020B0604020202020204" pitchFamily="34" charset="0"/>
                <a:cs typeface="Arial" panose="020B0604020202020204" pitchFamily="34" charset="0"/>
              </a:rPr>
              <a:t>I want to order my groceries and have them delivered.</a:t>
            </a:r>
          </a:p>
        </p:txBody>
      </p:sp>
      <p:sp>
        <p:nvSpPr>
          <p:cNvPr id="17" name="Rounded Rectangle 16">
            <a:extLst>
              <a:ext uri="{FF2B5EF4-FFF2-40B4-BE49-F238E27FC236}">
                <a16:creationId xmlns:a16="http://schemas.microsoft.com/office/drawing/2014/main" id="{5A9A1E36-372E-C34A-8E72-4D987F6579DF}"/>
              </a:ext>
            </a:extLst>
          </p:cNvPr>
          <p:cNvSpPr/>
          <p:nvPr/>
        </p:nvSpPr>
        <p:spPr>
          <a:xfrm>
            <a:off x="5129752" y="1329919"/>
            <a:ext cx="2420056" cy="204651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Where can I find information about the First Fleet?</a:t>
            </a:r>
          </a:p>
        </p:txBody>
      </p:sp>
      <p:sp>
        <p:nvSpPr>
          <p:cNvPr id="19" name="Rounded Rectangle 18">
            <a:extLst>
              <a:ext uri="{FF2B5EF4-FFF2-40B4-BE49-F238E27FC236}">
                <a16:creationId xmlns:a16="http://schemas.microsoft.com/office/drawing/2014/main" id="{95A35952-9072-BC4F-9E66-B82F9B4A965E}"/>
              </a:ext>
            </a:extLst>
          </p:cNvPr>
          <p:cNvSpPr/>
          <p:nvPr/>
        </p:nvSpPr>
        <p:spPr>
          <a:xfrm>
            <a:off x="5268774" y="1434870"/>
            <a:ext cx="2253343" cy="219594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I want to send a message to my Grandma.</a:t>
            </a:r>
            <a:r>
              <a:rPr lang="en-US" sz="2800" dirty="0">
                <a:latin typeface="Arial" panose="020B0604020202020204" pitchFamily="34" charset="0"/>
                <a:cs typeface="Arial" panose="020B0604020202020204" pitchFamily="34" charset="0"/>
              </a:rPr>
              <a:t>.</a:t>
            </a:r>
          </a:p>
          <a:p>
            <a:pPr algn="ctr"/>
            <a:endParaRPr lang="en-US" sz="28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6648F5A-44BF-F749-9193-DB8BC79979D0}"/>
              </a:ext>
            </a:extLst>
          </p:cNvPr>
          <p:cNvSpPr txBox="1"/>
          <p:nvPr/>
        </p:nvSpPr>
        <p:spPr>
          <a:xfrm>
            <a:off x="308160" y="6519269"/>
            <a:ext cx="5957453"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Image source: </a:t>
            </a:r>
            <a:r>
              <a:rPr lang="en-AU" sz="1000" dirty="0">
                <a:latin typeface="Arial" panose="020B0604020202020204" pitchFamily="34" charset="0"/>
                <a:cs typeface="Arial" panose="020B0604020202020204" pitchFamily="34" charset="0"/>
                <a:hlinkClick r:id="rId3"/>
              </a:rPr>
              <a:t>https://pixabay.com/illustrations/purple-dress-girl-notebook-bubble-4135356/</a:t>
            </a:r>
            <a:endParaRPr lang="en-AU"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64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6" grpId="0"/>
      <p:bldP spid="7" grpId="0"/>
      <p:bldP spid="17"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AB67972-DF81-0442-AFC7-3607747D8286}"/>
              </a:ext>
            </a:extLst>
          </p:cNvPr>
          <p:cNvPicPr>
            <a:picLocks noChangeAspect="1"/>
          </p:cNvPicPr>
          <p:nvPr/>
        </p:nvPicPr>
        <p:blipFill rotWithShape="1">
          <a:blip r:embed="rId2">
            <a:extLst>
              <a:ext uri="{28A0092B-C50C-407E-A947-70E740481C1C}">
                <a14:useLocalDpi xmlns:a14="http://schemas.microsoft.com/office/drawing/2010/main" val="0"/>
              </a:ext>
            </a:extLst>
          </a:blip>
          <a:srcRect l="16970" b="47326"/>
          <a:stretch/>
        </p:blipFill>
        <p:spPr>
          <a:xfrm>
            <a:off x="624872" y="142589"/>
            <a:ext cx="8383840" cy="6438412"/>
          </a:xfrm>
          <a:prstGeom prst="rect">
            <a:avLst/>
          </a:prstGeom>
        </p:spPr>
      </p:pic>
      <p:sp>
        <p:nvSpPr>
          <p:cNvPr id="2" name="Title 1">
            <a:extLst>
              <a:ext uri="{FF2B5EF4-FFF2-40B4-BE49-F238E27FC236}">
                <a16:creationId xmlns:a16="http://schemas.microsoft.com/office/drawing/2014/main" id="{543CAE04-3EF5-5F49-A0C2-F9BD3D41F0AF}"/>
              </a:ext>
            </a:extLst>
          </p:cNvPr>
          <p:cNvSpPr>
            <a:spLocks noGrp="1"/>
          </p:cNvSpPr>
          <p:nvPr>
            <p:ph type="title"/>
          </p:nvPr>
        </p:nvSpPr>
        <p:spPr>
          <a:xfrm>
            <a:off x="606056" y="16033"/>
            <a:ext cx="8402656" cy="1325563"/>
          </a:xfrm>
        </p:spPr>
        <p:txBody>
          <a:bodyPr>
            <a:normAutofit/>
          </a:bodyPr>
          <a:lstStyle/>
          <a:p>
            <a:r>
              <a:rPr lang="en-US" sz="3500" b="1" dirty="0">
                <a:latin typeface="Arial" panose="020B0604020202020204" pitchFamily="34" charset="0"/>
                <a:cs typeface="Arial" panose="020B0604020202020204" pitchFamily="34" charset="0"/>
              </a:rPr>
              <a:t>Inputs – something to think about …</a:t>
            </a:r>
          </a:p>
        </p:txBody>
      </p:sp>
      <p:sp>
        <p:nvSpPr>
          <p:cNvPr id="16" name="Rounded Rectangle 15">
            <a:extLst>
              <a:ext uri="{FF2B5EF4-FFF2-40B4-BE49-F238E27FC236}">
                <a16:creationId xmlns:a16="http://schemas.microsoft.com/office/drawing/2014/main" id="{8575E9EB-E6A7-8341-B584-B8C3EE3EC29D}"/>
              </a:ext>
            </a:extLst>
          </p:cNvPr>
          <p:cNvSpPr/>
          <p:nvPr/>
        </p:nvSpPr>
        <p:spPr>
          <a:xfrm>
            <a:off x="5423068" y="1468152"/>
            <a:ext cx="2783145" cy="204651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Arial" panose="020B0604020202020204" pitchFamily="34" charset="0"/>
                <a:cs typeface="Arial" panose="020B0604020202020204" pitchFamily="34" charset="0"/>
              </a:rPr>
              <a:t>What if someone searches for information that might harm someone?</a:t>
            </a:r>
          </a:p>
        </p:txBody>
      </p:sp>
      <p:sp>
        <p:nvSpPr>
          <p:cNvPr id="15" name="Rounded Rectangle 14">
            <a:extLst>
              <a:ext uri="{FF2B5EF4-FFF2-40B4-BE49-F238E27FC236}">
                <a16:creationId xmlns:a16="http://schemas.microsoft.com/office/drawing/2014/main" id="{93BA0B58-2794-A647-AA98-EF3AB9078A47}"/>
              </a:ext>
            </a:extLst>
          </p:cNvPr>
          <p:cNvSpPr/>
          <p:nvPr/>
        </p:nvSpPr>
        <p:spPr>
          <a:xfrm>
            <a:off x="5641370" y="1261321"/>
            <a:ext cx="2346540" cy="24601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Arial" panose="020B0604020202020204" pitchFamily="34" charset="0"/>
                <a:cs typeface="Arial" panose="020B0604020202020204" pitchFamily="34" charset="0"/>
              </a:rPr>
              <a:t>What if a person sends a message which offends someone?</a:t>
            </a:r>
          </a:p>
        </p:txBody>
      </p:sp>
      <p:sp>
        <p:nvSpPr>
          <p:cNvPr id="3" name="TextBox 2">
            <a:extLst>
              <a:ext uri="{FF2B5EF4-FFF2-40B4-BE49-F238E27FC236}">
                <a16:creationId xmlns:a16="http://schemas.microsoft.com/office/drawing/2014/main" id="{F42048E7-0D71-4981-85A4-4084E59AB96C}"/>
              </a:ext>
            </a:extLst>
          </p:cNvPr>
          <p:cNvSpPr txBox="1"/>
          <p:nvPr/>
        </p:nvSpPr>
        <p:spPr>
          <a:xfrm>
            <a:off x="393221" y="6584446"/>
            <a:ext cx="5957453"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Image source: </a:t>
            </a:r>
            <a:r>
              <a:rPr lang="en-AU" sz="1000" dirty="0">
                <a:latin typeface="Arial" panose="020B0604020202020204" pitchFamily="34" charset="0"/>
                <a:cs typeface="Arial" panose="020B0604020202020204" pitchFamily="34" charset="0"/>
                <a:hlinkClick r:id="rId3"/>
              </a:rPr>
              <a:t>https://pixabay.com/illustrations/purple-dress-girl-notebook-bubble-4135356/</a:t>
            </a:r>
            <a:endParaRPr lang="en-AU"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515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AB67972-DF81-0442-AFC7-3607747D8286}"/>
              </a:ext>
            </a:extLst>
          </p:cNvPr>
          <p:cNvPicPr>
            <a:picLocks noChangeAspect="1"/>
          </p:cNvPicPr>
          <p:nvPr/>
        </p:nvPicPr>
        <p:blipFill rotWithShape="1">
          <a:blip r:embed="rId3">
            <a:extLst>
              <a:ext uri="{28A0092B-C50C-407E-A947-70E740481C1C}">
                <a14:useLocalDpi xmlns:a14="http://schemas.microsoft.com/office/drawing/2010/main" val="0"/>
              </a:ext>
            </a:extLst>
          </a:blip>
          <a:srcRect l="16970" t="2674" b="49619"/>
          <a:stretch/>
        </p:blipFill>
        <p:spPr>
          <a:xfrm>
            <a:off x="16937" y="260858"/>
            <a:ext cx="9110125" cy="6336284"/>
          </a:xfrm>
          <a:prstGeom prst="rect">
            <a:avLst/>
          </a:prstGeom>
        </p:spPr>
      </p:pic>
      <p:sp>
        <p:nvSpPr>
          <p:cNvPr id="2" name="Title 1">
            <a:extLst>
              <a:ext uri="{FF2B5EF4-FFF2-40B4-BE49-F238E27FC236}">
                <a16:creationId xmlns:a16="http://schemas.microsoft.com/office/drawing/2014/main" id="{543CAE04-3EF5-5F49-A0C2-F9BD3D41F0AF}"/>
              </a:ext>
            </a:extLst>
          </p:cNvPr>
          <p:cNvSpPr>
            <a:spLocks noGrp="1"/>
          </p:cNvSpPr>
          <p:nvPr>
            <p:ph type="title"/>
          </p:nvPr>
        </p:nvSpPr>
        <p:spPr>
          <a:xfrm>
            <a:off x="316903" y="-69703"/>
            <a:ext cx="8974838" cy="1325563"/>
          </a:xfrm>
        </p:spPr>
        <p:txBody>
          <a:bodyPr>
            <a:normAutofit/>
          </a:bodyPr>
          <a:lstStyle/>
          <a:p>
            <a:r>
              <a:rPr lang="en-US" sz="3500" b="1" dirty="0">
                <a:latin typeface="Arial" panose="020B0604020202020204" pitchFamily="34" charset="0"/>
                <a:cs typeface="Arial" panose="020B0604020202020204" pitchFamily="34" charset="0"/>
              </a:rPr>
              <a:t>Outputs – something to think about …</a:t>
            </a:r>
          </a:p>
        </p:txBody>
      </p:sp>
      <p:sp>
        <p:nvSpPr>
          <p:cNvPr id="15" name="Rounded Rectangle 14">
            <a:extLst>
              <a:ext uri="{FF2B5EF4-FFF2-40B4-BE49-F238E27FC236}">
                <a16:creationId xmlns:a16="http://schemas.microsoft.com/office/drawing/2014/main" id="{93BA0B58-2794-A647-AA98-EF3AB9078A47}"/>
              </a:ext>
            </a:extLst>
          </p:cNvPr>
          <p:cNvSpPr/>
          <p:nvPr/>
        </p:nvSpPr>
        <p:spPr>
          <a:xfrm>
            <a:off x="5638698" y="1363115"/>
            <a:ext cx="2346540" cy="24601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What if the answer is not true?</a:t>
            </a:r>
          </a:p>
          <a:p>
            <a:endParaRPr lang="en-US" sz="2800" dirty="0">
              <a:solidFill>
                <a:schemeClr val="tx1"/>
              </a:solidFill>
              <a:latin typeface="Arial" panose="020B0604020202020204" pitchFamily="34" charset="0"/>
              <a:cs typeface="Arial" panose="020B0604020202020204" pitchFamily="34" charset="0"/>
            </a:endParaRPr>
          </a:p>
        </p:txBody>
      </p:sp>
      <p:sp>
        <p:nvSpPr>
          <p:cNvPr id="17" name="Rounded Rectangle 16">
            <a:extLst>
              <a:ext uri="{FF2B5EF4-FFF2-40B4-BE49-F238E27FC236}">
                <a16:creationId xmlns:a16="http://schemas.microsoft.com/office/drawing/2014/main" id="{F4CA5647-5BF6-2F46-8A87-95EE8D5E0B27}"/>
              </a:ext>
            </a:extLst>
          </p:cNvPr>
          <p:cNvSpPr/>
          <p:nvPr/>
        </p:nvSpPr>
        <p:spPr>
          <a:xfrm>
            <a:off x="5599110" y="1299242"/>
            <a:ext cx="2346540" cy="24601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How will this benefit people?</a:t>
            </a:r>
          </a:p>
          <a:p>
            <a:endParaRPr lang="en-US" sz="2800" dirty="0">
              <a:solidFill>
                <a:schemeClr val="tx1"/>
              </a:solidFill>
              <a:latin typeface="Arial" panose="020B0604020202020204" pitchFamily="34" charset="0"/>
              <a:cs typeface="Arial" panose="020B0604020202020204" pitchFamily="34" charset="0"/>
            </a:endParaRPr>
          </a:p>
        </p:txBody>
      </p:sp>
      <p:sp>
        <p:nvSpPr>
          <p:cNvPr id="18" name="Rounded Rectangle 17">
            <a:extLst>
              <a:ext uri="{FF2B5EF4-FFF2-40B4-BE49-F238E27FC236}">
                <a16:creationId xmlns:a16="http://schemas.microsoft.com/office/drawing/2014/main" id="{08BB6CCA-9775-FB4D-BD51-BD807F2171EC}"/>
              </a:ext>
            </a:extLst>
          </p:cNvPr>
          <p:cNvSpPr/>
          <p:nvPr/>
        </p:nvSpPr>
        <p:spPr>
          <a:xfrm>
            <a:off x="5607083" y="1315884"/>
            <a:ext cx="2346540" cy="20304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How could this hurt people?</a:t>
            </a:r>
          </a:p>
        </p:txBody>
      </p:sp>
      <p:sp>
        <p:nvSpPr>
          <p:cNvPr id="19" name="Rounded Rectangle 18">
            <a:extLst>
              <a:ext uri="{FF2B5EF4-FFF2-40B4-BE49-F238E27FC236}">
                <a16:creationId xmlns:a16="http://schemas.microsoft.com/office/drawing/2014/main" id="{CF439CF1-6D5D-8246-83E4-9EDF22556F14}"/>
              </a:ext>
            </a:extLst>
          </p:cNvPr>
          <p:cNvSpPr/>
          <p:nvPr/>
        </p:nvSpPr>
        <p:spPr>
          <a:xfrm>
            <a:off x="5591137" y="1167974"/>
            <a:ext cx="2346540" cy="24601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What if the answer is offensive or hurtful?</a:t>
            </a:r>
          </a:p>
        </p:txBody>
      </p:sp>
      <p:sp>
        <p:nvSpPr>
          <p:cNvPr id="20" name="Rounded Rectangle 19">
            <a:extLst>
              <a:ext uri="{FF2B5EF4-FFF2-40B4-BE49-F238E27FC236}">
                <a16:creationId xmlns:a16="http://schemas.microsoft.com/office/drawing/2014/main" id="{566F2B75-3250-0544-BE85-1C928DDF2018}"/>
              </a:ext>
            </a:extLst>
          </p:cNvPr>
          <p:cNvSpPr/>
          <p:nvPr/>
        </p:nvSpPr>
        <p:spPr>
          <a:xfrm>
            <a:off x="5583164" y="1199910"/>
            <a:ext cx="2346540" cy="24601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What if the answer is deliberately misleading?</a:t>
            </a:r>
          </a:p>
        </p:txBody>
      </p:sp>
      <p:sp>
        <p:nvSpPr>
          <p:cNvPr id="3" name="TextBox 2">
            <a:extLst>
              <a:ext uri="{FF2B5EF4-FFF2-40B4-BE49-F238E27FC236}">
                <a16:creationId xmlns:a16="http://schemas.microsoft.com/office/drawing/2014/main" id="{D4F0F09B-E0A2-47E7-AEE4-5DB0CEE629B1}"/>
              </a:ext>
            </a:extLst>
          </p:cNvPr>
          <p:cNvSpPr txBox="1"/>
          <p:nvPr/>
        </p:nvSpPr>
        <p:spPr>
          <a:xfrm>
            <a:off x="164621" y="6603297"/>
            <a:ext cx="5957453"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Image source: </a:t>
            </a:r>
            <a:r>
              <a:rPr lang="en-AU" sz="1000" dirty="0">
                <a:latin typeface="Arial" panose="020B0604020202020204" pitchFamily="34" charset="0"/>
                <a:cs typeface="Arial" panose="020B0604020202020204" pitchFamily="34" charset="0"/>
                <a:hlinkClick r:id="rId4"/>
              </a:rPr>
              <a:t>https://pixabay.com/illustrations/purple-dress-girl-notebook-bubble-4135356/</a:t>
            </a:r>
            <a:endParaRPr lang="en-AU"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20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AB67972-DF81-0442-AFC7-3607747D8286}"/>
              </a:ext>
            </a:extLst>
          </p:cNvPr>
          <p:cNvPicPr>
            <a:picLocks noChangeAspect="1"/>
          </p:cNvPicPr>
          <p:nvPr/>
        </p:nvPicPr>
        <p:blipFill rotWithShape="1">
          <a:blip r:embed="rId2">
            <a:extLst>
              <a:ext uri="{28A0092B-C50C-407E-A947-70E740481C1C}">
                <a14:useLocalDpi xmlns:a14="http://schemas.microsoft.com/office/drawing/2010/main" val="0"/>
              </a:ext>
            </a:extLst>
          </a:blip>
          <a:srcRect l="16970" t="2686" b="49063"/>
          <a:stretch/>
        </p:blipFill>
        <p:spPr>
          <a:xfrm>
            <a:off x="134027" y="303568"/>
            <a:ext cx="8835840" cy="6215701"/>
          </a:xfrm>
          <a:prstGeom prst="rect">
            <a:avLst/>
          </a:prstGeom>
        </p:spPr>
      </p:pic>
      <p:sp>
        <p:nvSpPr>
          <p:cNvPr id="2" name="Title 1">
            <a:extLst>
              <a:ext uri="{FF2B5EF4-FFF2-40B4-BE49-F238E27FC236}">
                <a16:creationId xmlns:a16="http://schemas.microsoft.com/office/drawing/2014/main" id="{543CAE04-3EF5-5F49-A0C2-F9BD3D41F0AF}"/>
              </a:ext>
            </a:extLst>
          </p:cNvPr>
          <p:cNvSpPr>
            <a:spLocks noGrp="1"/>
          </p:cNvSpPr>
          <p:nvPr>
            <p:ph type="title"/>
          </p:nvPr>
        </p:nvSpPr>
        <p:spPr>
          <a:xfrm>
            <a:off x="446049" y="-128234"/>
            <a:ext cx="8462302" cy="1325563"/>
          </a:xfrm>
        </p:spPr>
        <p:txBody>
          <a:bodyPr>
            <a:normAutofit/>
          </a:bodyPr>
          <a:lstStyle/>
          <a:p>
            <a:r>
              <a:rPr lang="en-US" sz="3500" b="1" dirty="0">
                <a:latin typeface="Arial" panose="020B0604020202020204" pitchFamily="34" charset="0"/>
                <a:cs typeface="Arial" panose="020B0604020202020204" pitchFamily="34" charset="0"/>
              </a:rPr>
              <a:t>Some more things to think about …</a:t>
            </a:r>
          </a:p>
        </p:txBody>
      </p:sp>
      <p:sp>
        <p:nvSpPr>
          <p:cNvPr id="15" name="Rounded Rectangle 14">
            <a:extLst>
              <a:ext uri="{FF2B5EF4-FFF2-40B4-BE49-F238E27FC236}">
                <a16:creationId xmlns:a16="http://schemas.microsoft.com/office/drawing/2014/main" id="{93BA0B58-2794-A647-AA98-EF3AB9078A47}"/>
              </a:ext>
            </a:extLst>
          </p:cNvPr>
          <p:cNvSpPr/>
          <p:nvPr/>
        </p:nvSpPr>
        <p:spPr>
          <a:xfrm>
            <a:off x="5419299" y="1170953"/>
            <a:ext cx="2346540" cy="24601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What if someone changes my work?</a:t>
            </a:r>
          </a:p>
        </p:txBody>
      </p:sp>
      <p:sp>
        <p:nvSpPr>
          <p:cNvPr id="16" name="Rounded Rectangle 15">
            <a:extLst>
              <a:ext uri="{FF2B5EF4-FFF2-40B4-BE49-F238E27FC236}">
                <a16:creationId xmlns:a16="http://schemas.microsoft.com/office/drawing/2014/main" id="{CCF2E7C9-3234-D74A-950B-63E83CA65736}"/>
              </a:ext>
            </a:extLst>
          </p:cNvPr>
          <p:cNvSpPr/>
          <p:nvPr/>
        </p:nvSpPr>
        <p:spPr>
          <a:xfrm>
            <a:off x="5419299" y="1126207"/>
            <a:ext cx="2346540" cy="24601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What if someone gains access to my password?</a:t>
            </a:r>
          </a:p>
        </p:txBody>
      </p:sp>
      <p:sp>
        <p:nvSpPr>
          <p:cNvPr id="21" name="Rounded Rectangle 20">
            <a:extLst>
              <a:ext uri="{FF2B5EF4-FFF2-40B4-BE49-F238E27FC236}">
                <a16:creationId xmlns:a16="http://schemas.microsoft.com/office/drawing/2014/main" id="{792D58F2-B1BE-8A47-AA42-D18993588F67}"/>
              </a:ext>
            </a:extLst>
          </p:cNvPr>
          <p:cNvSpPr/>
          <p:nvPr/>
        </p:nvSpPr>
        <p:spPr>
          <a:xfrm>
            <a:off x="5480815" y="1081461"/>
            <a:ext cx="2346540" cy="24601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What if someone uses my work without my permission?</a:t>
            </a:r>
          </a:p>
        </p:txBody>
      </p:sp>
      <p:sp>
        <p:nvSpPr>
          <p:cNvPr id="3" name="TextBox 2">
            <a:extLst>
              <a:ext uri="{FF2B5EF4-FFF2-40B4-BE49-F238E27FC236}">
                <a16:creationId xmlns:a16="http://schemas.microsoft.com/office/drawing/2014/main" id="{A224CBBD-1BAB-48EB-9E6C-C101F2A31CEB}"/>
              </a:ext>
            </a:extLst>
          </p:cNvPr>
          <p:cNvSpPr txBox="1"/>
          <p:nvPr/>
        </p:nvSpPr>
        <p:spPr>
          <a:xfrm>
            <a:off x="308160" y="6519269"/>
            <a:ext cx="5957453"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Image source: </a:t>
            </a:r>
            <a:r>
              <a:rPr lang="en-AU" sz="1000" dirty="0">
                <a:latin typeface="Arial" panose="020B0604020202020204" pitchFamily="34" charset="0"/>
                <a:cs typeface="Arial" panose="020B0604020202020204" pitchFamily="34" charset="0"/>
                <a:hlinkClick r:id="rId3"/>
              </a:rPr>
              <a:t>https://pixabay.com/illustrations/purple-dress-girl-notebook-bubble-4135356/</a:t>
            </a:r>
            <a:endParaRPr lang="en-AU"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850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ird&#10;&#10;Description automatically generated">
            <a:extLst>
              <a:ext uri="{FF2B5EF4-FFF2-40B4-BE49-F238E27FC236}">
                <a16:creationId xmlns:a16="http://schemas.microsoft.com/office/drawing/2014/main" id="{81196998-6BE8-4DAF-A742-C88A577E95E7}"/>
              </a:ext>
            </a:extLst>
          </p:cNvPr>
          <p:cNvPicPr>
            <a:picLocks noChangeAspect="1"/>
          </p:cNvPicPr>
          <p:nvPr/>
        </p:nvPicPr>
        <p:blipFill rotWithShape="1">
          <a:blip r:embed="rId3">
            <a:extLst>
              <a:ext uri="{28A0092B-C50C-407E-A947-70E740481C1C}">
                <a14:useLocalDpi xmlns:a14="http://schemas.microsoft.com/office/drawing/2010/main" val="0"/>
              </a:ext>
            </a:extLst>
          </a:blip>
          <a:srcRect b="52957"/>
          <a:stretch/>
        </p:blipFill>
        <p:spPr>
          <a:xfrm>
            <a:off x="1251623" y="6047719"/>
            <a:ext cx="3252009" cy="668572"/>
          </a:xfrm>
          <a:prstGeom prst="rect">
            <a:avLst/>
          </a:prstGeom>
        </p:spPr>
      </p:pic>
      <p:pic>
        <p:nvPicPr>
          <p:cNvPr id="3" name="Picture 2" descr="A picture containing clock&#10;&#10;Description automatically generated">
            <a:extLst>
              <a:ext uri="{FF2B5EF4-FFF2-40B4-BE49-F238E27FC236}">
                <a16:creationId xmlns:a16="http://schemas.microsoft.com/office/drawing/2014/main" id="{7AA09FB9-CB6A-4D37-B3A7-EC7869E9C6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869" y="6005205"/>
            <a:ext cx="931808" cy="753603"/>
          </a:xfrm>
          <a:prstGeom prst="rect">
            <a:avLst/>
          </a:prstGeom>
        </p:spPr>
      </p:pic>
      <p:pic>
        <p:nvPicPr>
          <p:cNvPr id="9" name="Picture 8">
            <a:extLst>
              <a:ext uri="{FF2B5EF4-FFF2-40B4-BE49-F238E27FC236}">
                <a16:creationId xmlns:a16="http://schemas.microsoft.com/office/drawing/2014/main" id="{677CE0BB-D1C0-4DFD-BDAE-F3ED1F4099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629" y="6294390"/>
            <a:ext cx="2528080" cy="290049"/>
          </a:xfrm>
          <a:prstGeom prst="rect">
            <a:avLst/>
          </a:prstGeom>
        </p:spPr>
      </p:pic>
      <p:sp>
        <p:nvSpPr>
          <p:cNvPr id="5" name="Title 4">
            <a:extLst>
              <a:ext uri="{FF2B5EF4-FFF2-40B4-BE49-F238E27FC236}">
                <a16:creationId xmlns:a16="http://schemas.microsoft.com/office/drawing/2014/main" id="{24085C24-E347-D24A-98BD-9F96651BBDE2}"/>
              </a:ext>
            </a:extLst>
          </p:cNvPr>
          <p:cNvSpPr>
            <a:spLocks noGrp="1"/>
          </p:cNvSpPr>
          <p:nvPr>
            <p:ph type="title"/>
          </p:nvPr>
        </p:nvSpPr>
        <p:spPr>
          <a:xfrm>
            <a:off x="554470" y="183711"/>
            <a:ext cx="8035059" cy="1325563"/>
          </a:xfrm>
        </p:spPr>
        <p:txBody>
          <a:bodyPr>
            <a:normAutofit/>
          </a:bodyPr>
          <a:lstStyle/>
          <a:p>
            <a:r>
              <a:rPr lang="en-US" sz="4000" b="1" dirty="0">
                <a:solidFill>
                  <a:srgbClr val="007193"/>
                </a:solidFill>
                <a:latin typeface="Arial" panose="020B0604020202020204" pitchFamily="34" charset="0"/>
                <a:cs typeface="Arial" panose="020B0604020202020204" pitchFamily="34" charset="0"/>
              </a:rPr>
              <a:t>What information systems can you think of?</a:t>
            </a:r>
          </a:p>
        </p:txBody>
      </p:sp>
      <p:sp>
        <p:nvSpPr>
          <p:cNvPr id="8" name="Content Placeholder 7">
            <a:extLst>
              <a:ext uri="{FF2B5EF4-FFF2-40B4-BE49-F238E27FC236}">
                <a16:creationId xmlns:a16="http://schemas.microsoft.com/office/drawing/2014/main" id="{D032E53F-C98E-4E41-A996-54E729E344E1}"/>
              </a:ext>
            </a:extLst>
          </p:cNvPr>
          <p:cNvSpPr>
            <a:spLocks noGrp="1"/>
          </p:cNvSpPr>
          <p:nvPr>
            <p:ph idx="1"/>
          </p:nvPr>
        </p:nvSpPr>
        <p:spPr>
          <a:xfrm>
            <a:off x="628649" y="1653867"/>
            <a:ext cx="8233482" cy="4351338"/>
          </a:xfrm>
        </p:spPr>
        <p:txBody>
          <a:bodyPr>
            <a:normAutofit/>
          </a:bodyPr>
          <a:lstStyle/>
          <a:p>
            <a:endParaRPr lang="en-US">
              <a:latin typeface="Arial" panose="020B0604020202020204" pitchFamily="34" charset="0"/>
              <a:cs typeface="Arial" panose="020B0604020202020204" pitchFamily="34" charset="0"/>
            </a:endParaRPr>
          </a:p>
          <a:p>
            <a:pPr marL="0" indent="0">
              <a:buNone/>
            </a:pPr>
            <a:endParaRPr lang="en-US">
              <a:latin typeface="Arial" panose="020B0604020202020204" pitchFamily="34" charset="0"/>
              <a:cs typeface="Arial" panose="020B0604020202020204" pitchFamily="34" charset="0"/>
            </a:endParaRPr>
          </a:p>
        </p:txBody>
      </p:sp>
      <p:pic>
        <p:nvPicPr>
          <p:cNvPr id="6" name="Picture 5" descr="A picture containing person, holding, monitor, front&#10;&#10;Description automatically generated">
            <a:extLst>
              <a:ext uri="{FF2B5EF4-FFF2-40B4-BE49-F238E27FC236}">
                <a16:creationId xmlns:a16="http://schemas.microsoft.com/office/drawing/2014/main" id="{9D1290D8-2266-FC4B-86C0-A4D34670D5DD}"/>
              </a:ext>
            </a:extLst>
          </p:cNvPr>
          <p:cNvPicPr>
            <a:picLocks noChangeAspect="1"/>
          </p:cNvPicPr>
          <p:nvPr/>
        </p:nvPicPr>
        <p:blipFill rotWithShape="1">
          <a:blip r:embed="rId6">
            <a:extLst>
              <a:ext uri="{28A0092B-C50C-407E-A947-70E740481C1C}">
                <a14:useLocalDpi xmlns:a14="http://schemas.microsoft.com/office/drawing/2010/main" val="0"/>
              </a:ext>
            </a:extLst>
          </a:blip>
          <a:srcRect t="21514"/>
          <a:stretch/>
        </p:blipFill>
        <p:spPr>
          <a:xfrm>
            <a:off x="0" y="1597888"/>
            <a:ext cx="9144000" cy="5064813"/>
          </a:xfrm>
          <a:prstGeom prst="rect">
            <a:avLst/>
          </a:prstGeom>
        </p:spPr>
      </p:pic>
      <p:sp>
        <p:nvSpPr>
          <p:cNvPr id="10" name="TextBox 9">
            <a:extLst>
              <a:ext uri="{FF2B5EF4-FFF2-40B4-BE49-F238E27FC236}">
                <a16:creationId xmlns:a16="http://schemas.microsoft.com/office/drawing/2014/main" id="{8D3A13BD-DF13-A44F-AC8C-A2E326DDACAD}"/>
              </a:ext>
            </a:extLst>
          </p:cNvPr>
          <p:cNvSpPr txBox="1"/>
          <p:nvPr/>
        </p:nvSpPr>
        <p:spPr>
          <a:xfrm>
            <a:off x="3765078" y="6621225"/>
            <a:ext cx="5416868" cy="400110"/>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Image source: </a:t>
            </a:r>
            <a:r>
              <a:rPr lang="en-AU" sz="1000" dirty="0">
                <a:latin typeface="Arial" panose="020B0604020202020204" pitchFamily="34" charset="0"/>
                <a:cs typeface="Arial" panose="020B0604020202020204" pitchFamily="34" charset="0"/>
                <a:hlinkClick r:id="rId7"/>
              </a:rPr>
              <a:t>https://pixabay.com/illustrations/computer-smartphone-online-digital-1231889/</a:t>
            </a:r>
            <a:endParaRPr lang="en-AU" sz="100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pic>
        <p:nvPicPr>
          <p:cNvPr id="15" name="Graphic 14" descr="Group brainstorm">
            <a:extLst>
              <a:ext uri="{FF2B5EF4-FFF2-40B4-BE49-F238E27FC236}">
                <a16:creationId xmlns:a16="http://schemas.microsoft.com/office/drawing/2014/main" id="{4D40904E-4871-2C49-B8B4-3BA5DCF1F7E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58151" y="95097"/>
            <a:ext cx="914400" cy="914400"/>
          </a:xfrm>
          <a:prstGeom prst="rect">
            <a:avLst/>
          </a:prstGeom>
        </p:spPr>
      </p:pic>
      <p:sp>
        <p:nvSpPr>
          <p:cNvPr id="11" name="TextBox 10">
            <a:extLst>
              <a:ext uri="{FF2B5EF4-FFF2-40B4-BE49-F238E27FC236}">
                <a16:creationId xmlns:a16="http://schemas.microsoft.com/office/drawing/2014/main" id="{816C0BB8-8579-5D44-8B04-E8CCA92CCE50}"/>
              </a:ext>
            </a:extLst>
          </p:cNvPr>
          <p:cNvSpPr txBox="1"/>
          <p:nvPr/>
        </p:nvSpPr>
        <p:spPr>
          <a:xfrm>
            <a:off x="8821708" y="512647"/>
            <a:ext cx="301686" cy="369332"/>
          </a:xfrm>
          <a:prstGeom prst="rect">
            <a:avLst/>
          </a:prstGeom>
          <a:noFill/>
        </p:spPr>
        <p:txBody>
          <a:bodyPr wrap="none" rtlCol="0">
            <a:spAutoFit/>
          </a:bodyPr>
          <a:lstStyle/>
          <a:p>
            <a:r>
              <a:rPr lang="en-US"/>
              <a:t>3</a:t>
            </a:r>
          </a:p>
        </p:txBody>
      </p:sp>
    </p:spTree>
    <p:extLst>
      <p:ext uri="{BB962C8B-B14F-4D97-AF65-F5344CB8AC3E}">
        <p14:creationId xmlns:p14="http://schemas.microsoft.com/office/powerpoint/2010/main" val="237504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ird&#10;&#10;Description automatically generated">
            <a:extLst>
              <a:ext uri="{FF2B5EF4-FFF2-40B4-BE49-F238E27FC236}">
                <a16:creationId xmlns:a16="http://schemas.microsoft.com/office/drawing/2014/main" id="{81196998-6BE8-4DAF-A742-C88A577E95E7}"/>
              </a:ext>
            </a:extLst>
          </p:cNvPr>
          <p:cNvPicPr>
            <a:picLocks noChangeAspect="1"/>
          </p:cNvPicPr>
          <p:nvPr/>
        </p:nvPicPr>
        <p:blipFill rotWithShape="1">
          <a:blip r:embed="rId3">
            <a:extLst>
              <a:ext uri="{28A0092B-C50C-407E-A947-70E740481C1C}">
                <a14:useLocalDpi xmlns:a14="http://schemas.microsoft.com/office/drawing/2010/main" val="0"/>
              </a:ext>
            </a:extLst>
          </a:blip>
          <a:srcRect b="52957"/>
          <a:stretch/>
        </p:blipFill>
        <p:spPr>
          <a:xfrm>
            <a:off x="1251623" y="6047719"/>
            <a:ext cx="3252009" cy="668572"/>
          </a:xfrm>
          <a:prstGeom prst="rect">
            <a:avLst/>
          </a:prstGeom>
        </p:spPr>
      </p:pic>
      <p:pic>
        <p:nvPicPr>
          <p:cNvPr id="3" name="Picture 2" descr="A picture containing clock&#10;&#10;Description automatically generated">
            <a:extLst>
              <a:ext uri="{FF2B5EF4-FFF2-40B4-BE49-F238E27FC236}">
                <a16:creationId xmlns:a16="http://schemas.microsoft.com/office/drawing/2014/main" id="{7AA09FB9-CB6A-4D37-B3A7-EC7869E9C6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869" y="6005205"/>
            <a:ext cx="931808" cy="753603"/>
          </a:xfrm>
          <a:prstGeom prst="rect">
            <a:avLst/>
          </a:prstGeom>
        </p:spPr>
      </p:pic>
      <p:pic>
        <p:nvPicPr>
          <p:cNvPr id="9" name="Picture 8">
            <a:extLst>
              <a:ext uri="{FF2B5EF4-FFF2-40B4-BE49-F238E27FC236}">
                <a16:creationId xmlns:a16="http://schemas.microsoft.com/office/drawing/2014/main" id="{677CE0BB-D1C0-4DFD-BDAE-F3ED1F4099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629" y="6294390"/>
            <a:ext cx="2528080" cy="290049"/>
          </a:xfrm>
          <a:prstGeom prst="rect">
            <a:avLst/>
          </a:prstGeom>
        </p:spPr>
      </p:pic>
      <p:sp>
        <p:nvSpPr>
          <p:cNvPr id="5" name="Title 4">
            <a:extLst>
              <a:ext uri="{FF2B5EF4-FFF2-40B4-BE49-F238E27FC236}">
                <a16:creationId xmlns:a16="http://schemas.microsoft.com/office/drawing/2014/main" id="{24085C24-E347-D24A-98BD-9F96651BBDE2}"/>
              </a:ext>
            </a:extLst>
          </p:cNvPr>
          <p:cNvSpPr>
            <a:spLocks noGrp="1"/>
          </p:cNvSpPr>
          <p:nvPr>
            <p:ph type="title"/>
          </p:nvPr>
        </p:nvSpPr>
        <p:spPr>
          <a:xfrm>
            <a:off x="628649" y="196447"/>
            <a:ext cx="8035059" cy="1325563"/>
          </a:xfrm>
        </p:spPr>
        <p:txBody>
          <a:bodyPr>
            <a:normAutofit/>
          </a:bodyPr>
          <a:lstStyle/>
          <a:p>
            <a:r>
              <a:rPr lang="en-US" sz="4000" b="1" dirty="0">
                <a:solidFill>
                  <a:srgbClr val="007193"/>
                </a:solidFill>
                <a:latin typeface="Arial" panose="020B0604020202020204" pitchFamily="34" charset="0"/>
                <a:cs typeface="Arial" panose="020B0604020202020204" pitchFamily="34" charset="0"/>
              </a:rPr>
              <a:t>Write down two ways to keep your information safe.</a:t>
            </a:r>
          </a:p>
        </p:txBody>
      </p:sp>
      <p:sp>
        <p:nvSpPr>
          <p:cNvPr id="8" name="Content Placeholder 7">
            <a:extLst>
              <a:ext uri="{FF2B5EF4-FFF2-40B4-BE49-F238E27FC236}">
                <a16:creationId xmlns:a16="http://schemas.microsoft.com/office/drawing/2014/main" id="{D032E53F-C98E-4E41-A996-54E729E344E1}"/>
              </a:ext>
            </a:extLst>
          </p:cNvPr>
          <p:cNvSpPr>
            <a:spLocks noGrp="1"/>
          </p:cNvSpPr>
          <p:nvPr>
            <p:ph idx="1"/>
          </p:nvPr>
        </p:nvSpPr>
        <p:spPr>
          <a:xfrm>
            <a:off x="628649" y="1653867"/>
            <a:ext cx="8233482" cy="4351338"/>
          </a:xfrm>
        </p:spPr>
        <p:txBody>
          <a:bodyPr>
            <a:normAutofit/>
          </a:bodyPr>
          <a:lstStyle/>
          <a:p>
            <a:endParaRPr lang="en-US">
              <a:latin typeface="Arial" panose="020B0604020202020204" pitchFamily="34" charset="0"/>
              <a:cs typeface="Arial" panose="020B0604020202020204" pitchFamily="34" charset="0"/>
            </a:endParaRPr>
          </a:p>
          <a:p>
            <a:pPr marL="0" indent="0">
              <a:buNone/>
            </a:pPr>
            <a:endParaRPr lang="en-US">
              <a:latin typeface="Arial" panose="020B0604020202020204" pitchFamily="34" charset="0"/>
              <a:cs typeface="Arial" panose="020B0604020202020204" pitchFamily="34" charset="0"/>
            </a:endParaRPr>
          </a:p>
        </p:txBody>
      </p:sp>
      <p:pic>
        <p:nvPicPr>
          <p:cNvPr id="6" name="Picture 5" descr="A picture containing person, holding, monitor, front&#10;&#10;Description automatically generated">
            <a:extLst>
              <a:ext uri="{FF2B5EF4-FFF2-40B4-BE49-F238E27FC236}">
                <a16:creationId xmlns:a16="http://schemas.microsoft.com/office/drawing/2014/main" id="{9D1290D8-2266-FC4B-86C0-A4D34670D5DD}"/>
              </a:ext>
            </a:extLst>
          </p:cNvPr>
          <p:cNvPicPr>
            <a:picLocks noChangeAspect="1"/>
          </p:cNvPicPr>
          <p:nvPr/>
        </p:nvPicPr>
        <p:blipFill rotWithShape="1">
          <a:blip r:embed="rId6">
            <a:extLst>
              <a:ext uri="{28A0092B-C50C-407E-A947-70E740481C1C}">
                <a14:useLocalDpi xmlns:a14="http://schemas.microsoft.com/office/drawing/2010/main" val="0"/>
              </a:ext>
            </a:extLst>
          </a:blip>
          <a:srcRect t="22514"/>
          <a:stretch/>
        </p:blipFill>
        <p:spPr>
          <a:xfrm>
            <a:off x="0" y="1661031"/>
            <a:ext cx="9144000" cy="5000315"/>
          </a:xfrm>
          <a:prstGeom prst="rect">
            <a:avLst/>
          </a:prstGeom>
        </p:spPr>
      </p:pic>
      <p:pic>
        <p:nvPicPr>
          <p:cNvPr id="12" name="Graphic 11" descr="Pencil">
            <a:extLst>
              <a:ext uri="{FF2B5EF4-FFF2-40B4-BE49-F238E27FC236}">
                <a16:creationId xmlns:a16="http://schemas.microsoft.com/office/drawing/2014/main" id="{251F26FB-08AF-9344-8896-130C9A880C9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14741" y="0"/>
            <a:ext cx="914400" cy="914400"/>
          </a:xfrm>
          <a:prstGeom prst="rect">
            <a:avLst/>
          </a:prstGeom>
        </p:spPr>
      </p:pic>
      <p:sp>
        <p:nvSpPr>
          <p:cNvPr id="13" name="TextBox 12">
            <a:extLst>
              <a:ext uri="{FF2B5EF4-FFF2-40B4-BE49-F238E27FC236}">
                <a16:creationId xmlns:a16="http://schemas.microsoft.com/office/drawing/2014/main" id="{093AD243-1ACA-0345-9CD0-2C0878B11544}"/>
              </a:ext>
            </a:extLst>
          </p:cNvPr>
          <p:cNvSpPr txBox="1"/>
          <p:nvPr/>
        </p:nvSpPr>
        <p:spPr>
          <a:xfrm>
            <a:off x="8821708" y="512647"/>
            <a:ext cx="301686" cy="369332"/>
          </a:xfrm>
          <a:prstGeom prst="rect">
            <a:avLst/>
          </a:prstGeom>
          <a:noFill/>
        </p:spPr>
        <p:txBody>
          <a:bodyPr wrap="none" rtlCol="0">
            <a:spAutoFit/>
          </a:bodyPr>
          <a:lstStyle/>
          <a:p>
            <a:r>
              <a:rPr lang="en-US"/>
              <a:t>4</a:t>
            </a:r>
          </a:p>
        </p:txBody>
      </p:sp>
      <p:sp>
        <p:nvSpPr>
          <p:cNvPr id="4" name="TextBox 3">
            <a:extLst>
              <a:ext uri="{FF2B5EF4-FFF2-40B4-BE49-F238E27FC236}">
                <a16:creationId xmlns:a16="http://schemas.microsoft.com/office/drawing/2014/main" id="{1D9D3F7B-43E6-4668-9DEE-A52E0F454FDF}"/>
              </a:ext>
            </a:extLst>
          </p:cNvPr>
          <p:cNvSpPr txBox="1"/>
          <p:nvPr/>
        </p:nvSpPr>
        <p:spPr>
          <a:xfrm>
            <a:off x="3765078" y="6629238"/>
            <a:ext cx="5416868" cy="400110"/>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Image source: </a:t>
            </a:r>
            <a:r>
              <a:rPr lang="en-AU" sz="1000" dirty="0">
                <a:latin typeface="Arial" panose="020B0604020202020204" pitchFamily="34" charset="0"/>
                <a:cs typeface="Arial" panose="020B0604020202020204" pitchFamily="34" charset="0"/>
                <a:hlinkClick r:id="rId9"/>
              </a:rPr>
              <a:t>https://pixabay.com/illustrations/computer-smartphone-online-digital-1231889/</a:t>
            </a:r>
            <a:endParaRPr lang="en-AU" sz="100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5933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ird&#10;&#10;Description automatically generated">
            <a:extLst>
              <a:ext uri="{FF2B5EF4-FFF2-40B4-BE49-F238E27FC236}">
                <a16:creationId xmlns:a16="http://schemas.microsoft.com/office/drawing/2014/main" id="{81196998-6BE8-4DAF-A742-C88A577E95E7}"/>
              </a:ext>
            </a:extLst>
          </p:cNvPr>
          <p:cNvPicPr>
            <a:picLocks noChangeAspect="1"/>
          </p:cNvPicPr>
          <p:nvPr/>
        </p:nvPicPr>
        <p:blipFill rotWithShape="1">
          <a:blip r:embed="rId2">
            <a:extLst>
              <a:ext uri="{28A0092B-C50C-407E-A947-70E740481C1C}">
                <a14:useLocalDpi xmlns:a14="http://schemas.microsoft.com/office/drawing/2010/main" val="0"/>
              </a:ext>
            </a:extLst>
          </a:blip>
          <a:srcRect b="52957"/>
          <a:stretch/>
        </p:blipFill>
        <p:spPr>
          <a:xfrm>
            <a:off x="1251623" y="6047719"/>
            <a:ext cx="3252009" cy="668572"/>
          </a:xfrm>
          <a:prstGeom prst="rect">
            <a:avLst/>
          </a:prstGeom>
        </p:spPr>
      </p:pic>
      <p:pic>
        <p:nvPicPr>
          <p:cNvPr id="3" name="Picture 2" descr="A picture containing clock&#10;&#10;Description automatically generated">
            <a:extLst>
              <a:ext uri="{FF2B5EF4-FFF2-40B4-BE49-F238E27FC236}">
                <a16:creationId xmlns:a16="http://schemas.microsoft.com/office/drawing/2014/main" id="{7AA09FB9-CB6A-4D37-B3A7-EC7869E9C6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869" y="6005205"/>
            <a:ext cx="931808" cy="753603"/>
          </a:xfrm>
          <a:prstGeom prst="rect">
            <a:avLst/>
          </a:prstGeom>
        </p:spPr>
      </p:pic>
      <p:pic>
        <p:nvPicPr>
          <p:cNvPr id="9" name="Picture 8">
            <a:extLst>
              <a:ext uri="{FF2B5EF4-FFF2-40B4-BE49-F238E27FC236}">
                <a16:creationId xmlns:a16="http://schemas.microsoft.com/office/drawing/2014/main" id="{677CE0BB-D1C0-4DFD-BDAE-F3ED1F4099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5629" y="6294390"/>
            <a:ext cx="2528080" cy="290049"/>
          </a:xfrm>
          <a:prstGeom prst="rect">
            <a:avLst/>
          </a:prstGeom>
        </p:spPr>
      </p:pic>
      <p:sp>
        <p:nvSpPr>
          <p:cNvPr id="5" name="Title 4">
            <a:extLst>
              <a:ext uri="{FF2B5EF4-FFF2-40B4-BE49-F238E27FC236}">
                <a16:creationId xmlns:a16="http://schemas.microsoft.com/office/drawing/2014/main" id="{24085C24-E347-D24A-98BD-9F96651BBDE2}"/>
              </a:ext>
            </a:extLst>
          </p:cNvPr>
          <p:cNvSpPr>
            <a:spLocks noGrp="1"/>
          </p:cNvSpPr>
          <p:nvPr>
            <p:ph type="title"/>
          </p:nvPr>
        </p:nvSpPr>
        <p:spPr/>
        <p:txBody>
          <a:bodyPr>
            <a:normAutofit/>
          </a:bodyPr>
          <a:lstStyle/>
          <a:p>
            <a:r>
              <a:rPr lang="en-US" sz="4800" b="1">
                <a:solidFill>
                  <a:srgbClr val="007193"/>
                </a:solidFill>
                <a:latin typeface="Arial" panose="020B0604020202020204" pitchFamily="34" charset="0"/>
                <a:cs typeface="Arial" panose="020B0604020202020204" pitchFamily="34" charset="0"/>
              </a:rPr>
              <a:t>What is a system?</a:t>
            </a:r>
          </a:p>
        </p:txBody>
      </p:sp>
      <p:sp>
        <p:nvSpPr>
          <p:cNvPr id="8" name="Content Placeholder 7">
            <a:extLst>
              <a:ext uri="{FF2B5EF4-FFF2-40B4-BE49-F238E27FC236}">
                <a16:creationId xmlns:a16="http://schemas.microsoft.com/office/drawing/2014/main" id="{D032E53F-C98E-4E41-A996-54E729E344E1}"/>
              </a:ext>
            </a:extLst>
          </p:cNvPr>
          <p:cNvSpPr>
            <a:spLocks noGrp="1"/>
          </p:cNvSpPr>
          <p:nvPr>
            <p:ph idx="1"/>
          </p:nvPr>
        </p:nvSpPr>
        <p:spPr>
          <a:xfrm>
            <a:off x="628650" y="1653867"/>
            <a:ext cx="7886700" cy="4351338"/>
          </a:xfrm>
        </p:spPr>
        <p:txBody>
          <a:bodyPr/>
          <a:lstStyle/>
          <a:p>
            <a:pPr marL="0" indent="0">
              <a:buNone/>
            </a:pPr>
            <a:r>
              <a:rPr lang="en-US" dirty="0">
                <a:latin typeface="Arial" panose="020B0604020202020204" pitchFamily="34" charset="0"/>
                <a:cs typeface="Arial" panose="020B0604020202020204" pitchFamily="34" charset="0"/>
              </a:rPr>
              <a:t>You would be familiar with the solar system.</a:t>
            </a:r>
          </a:p>
        </p:txBody>
      </p:sp>
      <p:pic>
        <p:nvPicPr>
          <p:cNvPr id="11" name="Picture 10" descr="A picture containing game&#10;&#10;Description automatically generated">
            <a:extLst>
              <a:ext uri="{FF2B5EF4-FFF2-40B4-BE49-F238E27FC236}">
                <a16:creationId xmlns:a16="http://schemas.microsoft.com/office/drawing/2014/main" id="{B487C806-780A-9446-9C81-929C7EBB2C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563610"/>
            <a:ext cx="9144000" cy="3048000"/>
          </a:xfrm>
          <a:prstGeom prst="rect">
            <a:avLst/>
          </a:prstGeom>
        </p:spPr>
      </p:pic>
      <p:sp>
        <p:nvSpPr>
          <p:cNvPr id="10" name="TextBox 9">
            <a:extLst>
              <a:ext uri="{FF2B5EF4-FFF2-40B4-BE49-F238E27FC236}">
                <a16:creationId xmlns:a16="http://schemas.microsoft.com/office/drawing/2014/main" id="{85332E19-BF13-1D41-840D-5FA95EEED1F3}"/>
              </a:ext>
            </a:extLst>
          </p:cNvPr>
          <p:cNvSpPr txBox="1"/>
          <p:nvPr/>
        </p:nvSpPr>
        <p:spPr>
          <a:xfrm>
            <a:off x="3637171" y="5610964"/>
            <a:ext cx="4943982"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Image source: </a:t>
            </a:r>
            <a:r>
              <a:rPr lang="en-AU" sz="1000" dirty="0">
                <a:latin typeface="Arial" panose="020B0604020202020204" pitchFamily="34" charset="0"/>
                <a:cs typeface="Arial" panose="020B0604020202020204" pitchFamily="34" charset="0"/>
                <a:hlinkClick r:id="rId6"/>
              </a:rPr>
              <a:t>https://pixabay.com/photos/solar-system-sun-mercury-venus-439046/</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63712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D5905-629A-4765-90A7-E0CEDA1C9FA5}"/>
              </a:ext>
            </a:extLst>
          </p:cNvPr>
          <p:cNvSpPr>
            <a:spLocks noGrp="1"/>
          </p:cNvSpPr>
          <p:nvPr>
            <p:ph type="title"/>
          </p:nvPr>
        </p:nvSpPr>
        <p:spPr>
          <a:xfrm>
            <a:off x="628650" y="221595"/>
            <a:ext cx="7886700" cy="1325563"/>
          </a:xfrm>
        </p:spPr>
        <p:txBody>
          <a:bodyPr/>
          <a:lstStyle/>
          <a:p>
            <a:r>
              <a:rPr lang="en-US" sz="4000" b="1" dirty="0">
                <a:solidFill>
                  <a:srgbClr val="007193"/>
                </a:solidFill>
                <a:latin typeface="Arial" panose="020B0604020202020204" pitchFamily="34" charset="0"/>
                <a:cs typeface="Arial" panose="020B0604020202020204" pitchFamily="34" charset="0"/>
              </a:rPr>
              <a:t>Information systems can </a:t>
            </a:r>
            <a:br>
              <a:rPr lang="en-US" sz="4000" b="1" dirty="0">
                <a:solidFill>
                  <a:srgbClr val="007193"/>
                </a:solidFill>
                <a:latin typeface="Arial" panose="020B0604020202020204" pitchFamily="34" charset="0"/>
                <a:cs typeface="Arial" panose="020B0604020202020204" pitchFamily="34" charset="0"/>
              </a:rPr>
            </a:br>
            <a:r>
              <a:rPr lang="en-US" sz="4000" b="1" dirty="0">
                <a:solidFill>
                  <a:srgbClr val="007193"/>
                </a:solidFill>
                <a:latin typeface="Arial" panose="020B0604020202020204" pitchFamily="34" charset="0"/>
                <a:cs typeface="Arial" panose="020B0604020202020204" pitchFamily="34" charset="0"/>
              </a:rPr>
              <a:t>be small or very big.</a:t>
            </a:r>
          </a:p>
        </p:txBody>
      </p:sp>
      <p:sp>
        <p:nvSpPr>
          <p:cNvPr id="3" name="Content Placeholder 2">
            <a:extLst>
              <a:ext uri="{FF2B5EF4-FFF2-40B4-BE49-F238E27FC236}">
                <a16:creationId xmlns:a16="http://schemas.microsoft.com/office/drawing/2014/main" id="{EE118C86-7AF7-46ED-9DDE-172144DFB350}"/>
              </a:ext>
            </a:extLst>
          </p:cNvPr>
          <p:cNvSpPr>
            <a:spLocks noGrp="1"/>
          </p:cNvSpPr>
          <p:nvPr>
            <p:ph idx="1"/>
          </p:nvPr>
        </p:nvSpPr>
        <p:spPr>
          <a:xfrm>
            <a:off x="628650" y="1510220"/>
            <a:ext cx="7886700" cy="4351338"/>
          </a:xfrm>
        </p:spPr>
        <p:txBody>
          <a:bodyPr>
            <a:noAutofit/>
          </a:bodyPr>
          <a:lstStyle/>
          <a:p>
            <a:r>
              <a:rPr lang="en-US" sz="2600" dirty="0">
                <a:latin typeface="Arial" panose="020B0604020202020204" pitchFamily="34" charset="0"/>
                <a:cs typeface="Arial" panose="020B0604020202020204" pitchFamily="34" charset="0"/>
              </a:rPr>
              <a:t>Some information systems are small. For example:</a:t>
            </a:r>
          </a:p>
          <a:p>
            <a:pPr lvl="1"/>
            <a:r>
              <a:rPr lang="en-US" sz="2600" dirty="0">
                <a:latin typeface="Arial" panose="020B0604020202020204" pitchFamily="34" charset="0"/>
                <a:cs typeface="Arial" panose="020B0604020202020204" pitchFamily="34" charset="0"/>
              </a:rPr>
              <a:t>your class roll</a:t>
            </a:r>
          </a:p>
          <a:p>
            <a:pPr lvl="1"/>
            <a:r>
              <a:rPr lang="en-US" sz="2600" dirty="0">
                <a:latin typeface="Arial" panose="020B0604020202020204" pitchFamily="34" charset="0"/>
                <a:cs typeface="Arial" panose="020B0604020202020204" pitchFamily="34" charset="0"/>
              </a:rPr>
              <a:t>your teacher’s mark book</a:t>
            </a:r>
          </a:p>
          <a:p>
            <a:pPr lvl="1"/>
            <a:r>
              <a:rPr lang="en-US" sz="2600" dirty="0">
                <a:latin typeface="Arial" panose="020B0604020202020204" pitchFamily="34" charset="0"/>
                <a:cs typeface="Arial" panose="020B0604020202020204" pitchFamily="34" charset="0"/>
              </a:rPr>
              <a:t>your school library borrowing system.</a:t>
            </a:r>
          </a:p>
          <a:p>
            <a:pPr lvl="1"/>
            <a:endParaRPr lang="en-US" sz="2600" dirty="0">
              <a:latin typeface="Arial" panose="020B0604020202020204" pitchFamily="34" charset="0"/>
              <a:cs typeface="Arial" panose="020B0604020202020204" pitchFamily="34" charset="0"/>
            </a:endParaRPr>
          </a:p>
          <a:p>
            <a:r>
              <a:rPr lang="en-US" sz="2600" dirty="0">
                <a:latin typeface="Arial" panose="020B0604020202020204" pitchFamily="34" charset="0"/>
                <a:cs typeface="Arial" panose="020B0604020202020204" pitchFamily="34" charset="0"/>
              </a:rPr>
              <a:t>Some information systems are networked together to make bigger information systems. Examples of networked information systems are:</a:t>
            </a:r>
          </a:p>
          <a:p>
            <a:pPr lvl="1"/>
            <a:r>
              <a:rPr lang="en-US" sz="2600" dirty="0">
                <a:latin typeface="Arial" panose="020B0604020202020204" pitchFamily="34" charset="0"/>
                <a:cs typeface="Arial" panose="020B0604020202020204" pitchFamily="34" charset="0"/>
              </a:rPr>
              <a:t>the internet</a:t>
            </a:r>
          </a:p>
          <a:p>
            <a:pPr lvl="1"/>
            <a:r>
              <a:rPr lang="en-US" sz="2600" dirty="0">
                <a:latin typeface="Arial" panose="020B0604020202020204" pitchFamily="34" charset="0"/>
                <a:cs typeface="Arial" panose="020B0604020202020204" pitchFamily="34" charset="0"/>
              </a:rPr>
              <a:t>online supermarkets</a:t>
            </a:r>
          </a:p>
          <a:p>
            <a:pPr lvl="1"/>
            <a:r>
              <a:rPr lang="en-US" sz="2600" dirty="0">
                <a:latin typeface="Arial" panose="020B0604020202020204" pitchFamily="34" charset="0"/>
                <a:cs typeface="Arial" panose="020B0604020202020204" pitchFamily="34" charset="0"/>
              </a:rPr>
              <a:t>online banking.</a:t>
            </a:r>
          </a:p>
        </p:txBody>
      </p:sp>
      <p:pic>
        <p:nvPicPr>
          <p:cNvPr id="5" name="Picture 4" descr="A picture containing helmet, ball, light&#10;&#10;Description automatically generated">
            <a:extLst>
              <a:ext uri="{FF2B5EF4-FFF2-40B4-BE49-F238E27FC236}">
                <a16:creationId xmlns:a16="http://schemas.microsoft.com/office/drawing/2014/main" id="{CB2E9B7D-20AF-E14B-A1D6-B348712E9179}"/>
              </a:ext>
            </a:extLst>
          </p:cNvPr>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2222293" y="1675665"/>
            <a:ext cx="4699414" cy="4770221"/>
          </a:xfrm>
          <a:prstGeom prst="rect">
            <a:avLst/>
          </a:prstGeom>
        </p:spPr>
      </p:pic>
      <p:pic>
        <p:nvPicPr>
          <p:cNvPr id="7" name="Picture 6" descr="A picture containing object, clock&#10;&#10;Description automatically generated">
            <a:extLst>
              <a:ext uri="{FF2B5EF4-FFF2-40B4-BE49-F238E27FC236}">
                <a16:creationId xmlns:a16="http://schemas.microsoft.com/office/drawing/2014/main" id="{40ACFB5A-E60E-9040-A174-214771E4AC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4225" y="2195956"/>
            <a:ext cx="948606" cy="1325563"/>
          </a:xfrm>
          <a:prstGeom prst="rect">
            <a:avLst/>
          </a:prstGeom>
        </p:spPr>
      </p:pic>
      <p:pic>
        <p:nvPicPr>
          <p:cNvPr id="9" name="Picture 8" descr="A picture containing clock, room&#10;&#10;Description automatically generated">
            <a:extLst>
              <a:ext uri="{FF2B5EF4-FFF2-40B4-BE49-F238E27FC236}">
                <a16:creationId xmlns:a16="http://schemas.microsoft.com/office/drawing/2014/main" id="{357EC2DC-9F01-1144-8F83-F92FF79280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4827" y="4503111"/>
            <a:ext cx="1358447" cy="1358447"/>
          </a:xfrm>
          <a:prstGeom prst="rect">
            <a:avLst/>
          </a:prstGeom>
        </p:spPr>
      </p:pic>
      <p:sp>
        <p:nvSpPr>
          <p:cNvPr id="8" name="TextBox 7">
            <a:extLst>
              <a:ext uri="{FF2B5EF4-FFF2-40B4-BE49-F238E27FC236}">
                <a16:creationId xmlns:a16="http://schemas.microsoft.com/office/drawing/2014/main" id="{63F0E519-23A2-9449-B6E9-094488C0DCC7}"/>
              </a:ext>
            </a:extLst>
          </p:cNvPr>
          <p:cNvSpPr txBox="1"/>
          <p:nvPr/>
        </p:nvSpPr>
        <p:spPr>
          <a:xfrm>
            <a:off x="152400" y="6333943"/>
            <a:ext cx="9221139" cy="400110"/>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Image sources: </a:t>
            </a:r>
            <a:r>
              <a:rPr lang="en-AU" sz="1000" dirty="0">
                <a:latin typeface="Arial" panose="020B0604020202020204" pitchFamily="34" charset="0"/>
                <a:cs typeface="Arial" panose="020B0604020202020204" pitchFamily="34" charset="0"/>
                <a:hlinkClick r:id="rId5"/>
              </a:rPr>
              <a:t>pixabay.com/vectors/clipboard-student-writing-work-pen-2899586/</a:t>
            </a:r>
            <a:r>
              <a:rPr lang="en-AU" sz="1000" dirty="0">
                <a:latin typeface="Arial" panose="020B0604020202020204" pitchFamily="34" charset="0"/>
                <a:cs typeface="Arial" panose="020B0604020202020204" pitchFamily="34" charset="0"/>
                <a:hlinkClick r:id="rId6"/>
              </a:rPr>
              <a:t>/</a:t>
            </a:r>
            <a:r>
              <a:rPr lang="en-AU" sz="1000" dirty="0">
                <a:latin typeface="Arial" panose="020B0604020202020204" pitchFamily="34" charset="0"/>
                <a:cs typeface="Arial" panose="020B0604020202020204" pitchFamily="34" charset="0"/>
              </a:rPr>
              <a:t>, </a:t>
            </a:r>
            <a:r>
              <a:rPr lang="en-AU" sz="1000" dirty="0">
                <a:latin typeface="Arial" panose="020B0604020202020204" pitchFamily="34" charset="0"/>
                <a:cs typeface="Arial" panose="020B0604020202020204" pitchFamily="34" charset="0"/>
                <a:hlinkClick r:id="rId7"/>
              </a:rPr>
              <a:t>pixabay.com/vectors/browser-internet-www-global-98386/</a:t>
            </a:r>
            <a:r>
              <a:rPr lang="en-AU" sz="1000" dirty="0">
                <a:latin typeface="Arial" panose="020B0604020202020204" pitchFamily="34" charset="0"/>
                <a:cs typeface="Arial" panose="020B0604020202020204" pitchFamily="34" charset="0"/>
              </a:rPr>
              <a:t> and </a:t>
            </a:r>
            <a:r>
              <a:rPr lang="en-AU" sz="1000" dirty="0">
                <a:latin typeface="Arial" panose="020B0604020202020204" pitchFamily="34" charset="0"/>
                <a:cs typeface="Arial" panose="020B0604020202020204" pitchFamily="34" charset="0"/>
                <a:hlinkClick r:id="rId8"/>
              </a:rPr>
              <a:t>pixabay.com/vectors/money-transfer-banking-icon-buy-3630935/</a:t>
            </a:r>
            <a:endParaRPr lang="en-AU"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3624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20CE106-AB98-A640-9473-9E39FEC531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2750" y="1653867"/>
            <a:ext cx="6176184" cy="4117456"/>
          </a:xfrm>
          <a:prstGeom prst="rect">
            <a:avLst/>
          </a:prstGeom>
        </p:spPr>
      </p:pic>
      <p:pic>
        <p:nvPicPr>
          <p:cNvPr id="2" name="Picture 1" descr="A picture containing bird&#10;&#10;Description automatically generated">
            <a:extLst>
              <a:ext uri="{FF2B5EF4-FFF2-40B4-BE49-F238E27FC236}">
                <a16:creationId xmlns:a16="http://schemas.microsoft.com/office/drawing/2014/main" id="{81196998-6BE8-4DAF-A742-C88A577E95E7}"/>
              </a:ext>
            </a:extLst>
          </p:cNvPr>
          <p:cNvPicPr>
            <a:picLocks noChangeAspect="1"/>
          </p:cNvPicPr>
          <p:nvPr/>
        </p:nvPicPr>
        <p:blipFill rotWithShape="1">
          <a:blip r:embed="rId4">
            <a:extLst>
              <a:ext uri="{28A0092B-C50C-407E-A947-70E740481C1C}">
                <a14:useLocalDpi xmlns:a14="http://schemas.microsoft.com/office/drawing/2010/main" val="0"/>
              </a:ext>
            </a:extLst>
          </a:blip>
          <a:srcRect b="52957"/>
          <a:stretch/>
        </p:blipFill>
        <p:spPr>
          <a:xfrm>
            <a:off x="1251623" y="6047719"/>
            <a:ext cx="3252009" cy="668572"/>
          </a:xfrm>
          <a:prstGeom prst="rect">
            <a:avLst/>
          </a:prstGeom>
        </p:spPr>
      </p:pic>
      <p:pic>
        <p:nvPicPr>
          <p:cNvPr id="3" name="Picture 2" descr="A picture containing clock&#10;&#10;Description automatically generated">
            <a:extLst>
              <a:ext uri="{FF2B5EF4-FFF2-40B4-BE49-F238E27FC236}">
                <a16:creationId xmlns:a16="http://schemas.microsoft.com/office/drawing/2014/main" id="{7AA09FB9-CB6A-4D37-B3A7-EC7869E9C6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869" y="6005205"/>
            <a:ext cx="931808" cy="753603"/>
          </a:xfrm>
          <a:prstGeom prst="rect">
            <a:avLst/>
          </a:prstGeom>
        </p:spPr>
      </p:pic>
      <p:pic>
        <p:nvPicPr>
          <p:cNvPr id="9" name="Picture 8">
            <a:extLst>
              <a:ext uri="{FF2B5EF4-FFF2-40B4-BE49-F238E27FC236}">
                <a16:creationId xmlns:a16="http://schemas.microsoft.com/office/drawing/2014/main" id="{677CE0BB-D1C0-4DFD-BDAE-F3ED1F4099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5629" y="6294390"/>
            <a:ext cx="2528080" cy="290049"/>
          </a:xfrm>
          <a:prstGeom prst="rect">
            <a:avLst/>
          </a:prstGeom>
        </p:spPr>
      </p:pic>
      <p:sp>
        <p:nvSpPr>
          <p:cNvPr id="5" name="Title 4">
            <a:extLst>
              <a:ext uri="{FF2B5EF4-FFF2-40B4-BE49-F238E27FC236}">
                <a16:creationId xmlns:a16="http://schemas.microsoft.com/office/drawing/2014/main" id="{24085C24-E347-D24A-98BD-9F96651BBDE2}"/>
              </a:ext>
            </a:extLst>
          </p:cNvPr>
          <p:cNvSpPr>
            <a:spLocks noGrp="1"/>
          </p:cNvSpPr>
          <p:nvPr>
            <p:ph type="title"/>
          </p:nvPr>
        </p:nvSpPr>
        <p:spPr>
          <a:xfrm>
            <a:off x="412340" y="328304"/>
            <a:ext cx="8035059" cy="1325563"/>
          </a:xfrm>
        </p:spPr>
        <p:txBody>
          <a:bodyPr>
            <a:normAutofit/>
          </a:bodyPr>
          <a:lstStyle/>
          <a:p>
            <a:r>
              <a:rPr lang="en-US" sz="4000" b="1" dirty="0">
                <a:solidFill>
                  <a:srgbClr val="007193"/>
                </a:solidFill>
                <a:latin typeface="Arial" panose="020B0604020202020204" pitchFamily="34" charset="0"/>
                <a:cs typeface="Arial" panose="020B0604020202020204" pitchFamily="34" charset="0"/>
              </a:rPr>
              <a:t>Can you name some networked information systems?</a:t>
            </a:r>
          </a:p>
        </p:txBody>
      </p:sp>
      <p:sp>
        <p:nvSpPr>
          <p:cNvPr id="8" name="Content Placeholder 7">
            <a:extLst>
              <a:ext uri="{FF2B5EF4-FFF2-40B4-BE49-F238E27FC236}">
                <a16:creationId xmlns:a16="http://schemas.microsoft.com/office/drawing/2014/main" id="{D032E53F-C98E-4E41-A996-54E729E344E1}"/>
              </a:ext>
            </a:extLst>
          </p:cNvPr>
          <p:cNvSpPr>
            <a:spLocks noGrp="1"/>
          </p:cNvSpPr>
          <p:nvPr>
            <p:ph idx="1"/>
          </p:nvPr>
        </p:nvSpPr>
        <p:spPr>
          <a:xfrm>
            <a:off x="628649" y="1653867"/>
            <a:ext cx="8233482" cy="4351338"/>
          </a:xfrm>
        </p:spPr>
        <p:txBody>
          <a:bodyPr>
            <a:normAutofit/>
          </a:bodyPr>
          <a:lstStyle/>
          <a:p>
            <a:endParaRPr lang="en-US">
              <a:latin typeface="Arial" panose="020B0604020202020204" pitchFamily="34" charset="0"/>
              <a:cs typeface="Arial" panose="020B0604020202020204" pitchFamily="34" charset="0"/>
            </a:endParaRPr>
          </a:p>
          <a:p>
            <a:pPr marL="0" indent="0">
              <a:buNone/>
            </a:pPr>
            <a:endParaRPr lang="en-US">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8D3A13BD-DF13-A44F-AC8C-A2E326DDACAD}"/>
              </a:ext>
            </a:extLst>
          </p:cNvPr>
          <p:cNvSpPr txBox="1"/>
          <p:nvPr/>
        </p:nvSpPr>
        <p:spPr>
          <a:xfrm>
            <a:off x="2090955" y="5758984"/>
            <a:ext cx="5259773"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Image source: </a:t>
            </a:r>
            <a:r>
              <a:rPr lang="en-AU" sz="1000" dirty="0">
                <a:latin typeface="Arial" panose="020B0604020202020204" pitchFamily="34" charset="0"/>
                <a:cs typeface="Arial" panose="020B0604020202020204" pitchFamily="34" charset="0"/>
                <a:hlinkClick r:id="rId7"/>
              </a:rPr>
              <a:t>https://pixabay.com/illustrations/upload-online-internet-files-cloud-3406226/</a:t>
            </a:r>
            <a:endParaRPr lang="en-US" sz="1000" dirty="0">
              <a:latin typeface="Arial" panose="020B0604020202020204" pitchFamily="34" charset="0"/>
              <a:cs typeface="Arial" panose="020B0604020202020204" pitchFamily="34" charset="0"/>
            </a:endParaRPr>
          </a:p>
        </p:txBody>
      </p:sp>
      <p:pic>
        <p:nvPicPr>
          <p:cNvPr id="15" name="Graphic 14" descr="Group brainstorm">
            <a:extLst>
              <a:ext uri="{FF2B5EF4-FFF2-40B4-BE49-F238E27FC236}">
                <a16:creationId xmlns:a16="http://schemas.microsoft.com/office/drawing/2014/main" id="{4D40904E-4871-2C49-B8B4-3BA5DCF1F7E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75221" y="39119"/>
            <a:ext cx="914400" cy="914400"/>
          </a:xfrm>
          <a:prstGeom prst="rect">
            <a:avLst/>
          </a:prstGeom>
        </p:spPr>
      </p:pic>
      <p:sp>
        <p:nvSpPr>
          <p:cNvPr id="11" name="TextBox 10">
            <a:extLst>
              <a:ext uri="{FF2B5EF4-FFF2-40B4-BE49-F238E27FC236}">
                <a16:creationId xmlns:a16="http://schemas.microsoft.com/office/drawing/2014/main" id="{4E1A884A-A7FC-C440-8BF5-C1F312C38A12}"/>
              </a:ext>
            </a:extLst>
          </p:cNvPr>
          <p:cNvSpPr txBox="1"/>
          <p:nvPr/>
        </p:nvSpPr>
        <p:spPr>
          <a:xfrm>
            <a:off x="8821708" y="512647"/>
            <a:ext cx="301686" cy="369332"/>
          </a:xfrm>
          <a:prstGeom prst="rect">
            <a:avLst/>
          </a:prstGeom>
          <a:noFill/>
        </p:spPr>
        <p:txBody>
          <a:bodyPr wrap="none" rtlCol="0">
            <a:spAutoFit/>
          </a:bodyPr>
          <a:lstStyle/>
          <a:p>
            <a:r>
              <a:rPr lang="en-US"/>
              <a:t>5</a:t>
            </a:r>
          </a:p>
        </p:txBody>
      </p:sp>
    </p:spTree>
    <p:extLst>
      <p:ext uri="{BB962C8B-B14F-4D97-AF65-F5344CB8AC3E}">
        <p14:creationId xmlns:p14="http://schemas.microsoft.com/office/powerpoint/2010/main" val="28288393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F0FD4-DFF0-1244-B6E5-9706D3898960}"/>
              </a:ext>
            </a:extLst>
          </p:cNvPr>
          <p:cNvSpPr>
            <a:spLocks noGrp="1"/>
          </p:cNvSpPr>
          <p:nvPr>
            <p:ph type="title"/>
          </p:nvPr>
        </p:nvSpPr>
        <p:spPr>
          <a:xfrm>
            <a:off x="581025" y="192747"/>
            <a:ext cx="7981950" cy="1325563"/>
          </a:xfrm>
        </p:spPr>
        <p:txBody>
          <a:bodyPr>
            <a:normAutofit fontScale="90000"/>
          </a:bodyPr>
          <a:lstStyle/>
          <a:p>
            <a:r>
              <a:rPr lang="en-US" sz="4000" b="1" dirty="0">
                <a:solidFill>
                  <a:srgbClr val="007193"/>
                </a:solidFill>
                <a:latin typeface="Arial"/>
                <a:cs typeface="Arial"/>
              </a:rPr>
              <a:t>A global positioning system (GPS) is a networked information system.</a:t>
            </a:r>
          </a:p>
        </p:txBody>
      </p:sp>
      <p:pic>
        <p:nvPicPr>
          <p:cNvPr id="9" name="Content Placeholder 8" descr="A picture containing game, sign&#10;&#10;Description automatically generated">
            <a:hlinkClick r:id="rId2"/>
            <a:extLst>
              <a:ext uri="{FF2B5EF4-FFF2-40B4-BE49-F238E27FC236}">
                <a16:creationId xmlns:a16="http://schemas.microsoft.com/office/drawing/2014/main" id="{932C1EDD-C6B9-3F4E-9337-8D37EAB94D9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64701" y="1683666"/>
            <a:ext cx="4186536" cy="3921388"/>
          </a:xfrm>
        </p:spPr>
      </p:pic>
      <p:pic>
        <p:nvPicPr>
          <p:cNvPr id="6" name="Picture 5" descr="A picture containing bird&#10;&#10;Description automatically generated">
            <a:extLst>
              <a:ext uri="{FF2B5EF4-FFF2-40B4-BE49-F238E27FC236}">
                <a16:creationId xmlns:a16="http://schemas.microsoft.com/office/drawing/2014/main" id="{E87E4B0E-0717-B048-B908-CB58581D0CD1}"/>
              </a:ext>
            </a:extLst>
          </p:cNvPr>
          <p:cNvPicPr>
            <a:picLocks noChangeAspect="1"/>
          </p:cNvPicPr>
          <p:nvPr/>
        </p:nvPicPr>
        <p:blipFill rotWithShape="1">
          <a:blip r:embed="rId4">
            <a:extLst>
              <a:ext uri="{28A0092B-C50C-407E-A947-70E740481C1C}">
                <a14:useLocalDpi xmlns:a14="http://schemas.microsoft.com/office/drawing/2010/main" val="0"/>
              </a:ext>
            </a:extLst>
          </a:blip>
          <a:srcRect b="52957"/>
          <a:stretch/>
        </p:blipFill>
        <p:spPr>
          <a:xfrm>
            <a:off x="1251623" y="6047719"/>
            <a:ext cx="3252009" cy="668572"/>
          </a:xfrm>
          <a:prstGeom prst="rect">
            <a:avLst/>
          </a:prstGeom>
        </p:spPr>
      </p:pic>
      <p:pic>
        <p:nvPicPr>
          <p:cNvPr id="7" name="Picture 6" descr="A picture containing clock&#10;&#10;Description automatically generated">
            <a:extLst>
              <a:ext uri="{FF2B5EF4-FFF2-40B4-BE49-F238E27FC236}">
                <a16:creationId xmlns:a16="http://schemas.microsoft.com/office/drawing/2014/main" id="{18B6CACB-FE2B-A146-A29B-9F47460749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869" y="6005205"/>
            <a:ext cx="931808" cy="753603"/>
          </a:xfrm>
          <a:prstGeom prst="rect">
            <a:avLst/>
          </a:prstGeom>
        </p:spPr>
      </p:pic>
      <p:pic>
        <p:nvPicPr>
          <p:cNvPr id="8" name="Picture 7">
            <a:extLst>
              <a:ext uri="{FF2B5EF4-FFF2-40B4-BE49-F238E27FC236}">
                <a16:creationId xmlns:a16="http://schemas.microsoft.com/office/drawing/2014/main" id="{B9D72983-2FEA-CA44-A298-1B668451FA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5629" y="6294390"/>
            <a:ext cx="2528080" cy="290049"/>
          </a:xfrm>
          <a:prstGeom prst="rect">
            <a:avLst/>
          </a:prstGeom>
        </p:spPr>
      </p:pic>
      <p:sp>
        <p:nvSpPr>
          <p:cNvPr id="10" name="TextBox 9">
            <a:extLst>
              <a:ext uri="{FF2B5EF4-FFF2-40B4-BE49-F238E27FC236}">
                <a16:creationId xmlns:a16="http://schemas.microsoft.com/office/drawing/2014/main" id="{47753ABB-E49A-3240-8ABB-276298B122EE}"/>
              </a:ext>
            </a:extLst>
          </p:cNvPr>
          <p:cNvSpPr txBox="1"/>
          <p:nvPr/>
        </p:nvSpPr>
        <p:spPr>
          <a:xfrm>
            <a:off x="2172728" y="1314334"/>
            <a:ext cx="4570482"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Click image to view about how GPS works.</a:t>
            </a:r>
          </a:p>
        </p:txBody>
      </p:sp>
      <p:sp>
        <p:nvSpPr>
          <p:cNvPr id="4" name="TextBox 3">
            <a:extLst>
              <a:ext uri="{FF2B5EF4-FFF2-40B4-BE49-F238E27FC236}">
                <a16:creationId xmlns:a16="http://schemas.microsoft.com/office/drawing/2014/main" id="{F72291C1-AAB7-43C6-88E4-814C601556C8}"/>
              </a:ext>
            </a:extLst>
          </p:cNvPr>
          <p:cNvSpPr txBox="1"/>
          <p:nvPr/>
        </p:nvSpPr>
        <p:spPr>
          <a:xfrm>
            <a:off x="1828883" y="5636142"/>
            <a:ext cx="5258171"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Source video: </a:t>
            </a:r>
            <a:r>
              <a:rPr lang="en-US" sz="1000" dirty="0">
                <a:latin typeface="Arial" panose="020B0604020202020204" pitchFamily="34" charset="0"/>
                <a:cs typeface="Arial" panose="020B0604020202020204" pitchFamily="34" charset="0"/>
                <a:hlinkClick r:id="rId2"/>
              </a:rPr>
              <a:t>https://youtu.be/RSA3feQ9gKk</a:t>
            </a:r>
            <a:r>
              <a:rPr lang="en-US" sz="1000" dirty="0">
                <a:latin typeface="Arial" panose="020B0604020202020204" pitchFamily="34" charset="0"/>
                <a:cs typeface="Arial" panose="020B0604020202020204" pitchFamily="34" charset="0"/>
              </a:rPr>
              <a:t> Image source: </a:t>
            </a:r>
            <a:r>
              <a:rPr lang="en-AU" sz="1000" dirty="0">
                <a:latin typeface="Arial" panose="020B0604020202020204" pitchFamily="34" charset="0"/>
                <a:cs typeface="Arial" panose="020B0604020202020204" pitchFamily="34" charset="0"/>
                <a:hlinkClick r:id="rId7"/>
              </a:rPr>
              <a:t>spaceplace.nasa.gov/gps/en/</a:t>
            </a:r>
            <a:endParaRPr lang="en-US" sz="1000" dirty="0">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8">
            <p14:nvContentPartPr>
              <p14:cNvPr id="18" name="Ink 17">
                <a:extLst>
                  <a:ext uri="{FF2B5EF4-FFF2-40B4-BE49-F238E27FC236}">
                    <a16:creationId xmlns:a16="http://schemas.microsoft.com/office/drawing/2014/main" id="{E202E63A-9AD8-406B-B395-41FDB9465270}"/>
                  </a:ext>
                </a:extLst>
              </p14:cNvPr>
              <p14:cNvContentPartPr/>
              <p14:nvPr/>
            </p14:nvContentPartPr>
            <p14:xfrm>
              <a:off x="4950571" y="4551313"/>
              <a:ext cx="360" cy="20160"/>
            </p14:xfrm>
          </p:contentPart>
        </mc:Choice>
        <mc:Fallback xmlns="">
          <p:pic>
            <p:nvPicPr>
              <p:cNvPr id="18" name="Ink 17">
                <a:extLst>
                  <a:ext uri="{FF2B5EF4-FFF2-40B4-BE49-F238E27FC236}">
                    <a16:creationId xmlns:a16="http://schemas.microsoft.com/office/drawing/2014/main" id="{E202E63A-9AD8-406B-B395-41FDB9465270}"/>
                  </a:ext>
                </a:extLst>
              </p:cNvPr>
              <p:cNvPicPr/>
              <p:nvPr/>
            </p:nvPicPr>
            <p:blipFill>
              <a:blip r:embed="rId9"/>
              <a:stretch>
                <a:fillRect/>
              </a:stretch>
            </p:blipFill>
            <p:spPr>
              <a:xfrm>
                <a:off x="4941931" y="4542673"/>
                <a:ext cx="18000" cy="37800"/>
              </a:xfrm>
              <a:prstGeom prst="rect">
                <a:avLst/>
              </a:prstGeom>
            </p:spPr>
          </p:pic>
        </mc:Fallback>
      </mc:AlternateContent>
    </p:spTree>
    <p:extLst>
      <p:ext uri="{BB962C8B-B14F-4D97-AF65-F5344CB8AC3E}">
        <p14:creationId xmlns:p14="http://schemas.microsoft.com/office/powerpoint/2010/main" val="40901012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F0FD4-DFF0-1244-B6E5-9706D3898960}"/>
              </a:ext>
            </a:extLst>
          </p:cNvPr>
          <p:cNvSpPr>
            <a:spLocks noGrp="1"/>
          </p:cNvSpPr>
          <p:nvPr>
            <p:ph type="title"/>
          </p:nvPr>
        </p:nvSpPr>
        <p:spPr>
          <a:xfrm>
            <a:off x="581025" y="311489"/>
            <a:ext cx="8082684" cy="1325563"/>
          </a:xfrm>
        </p:spPr>
        <p:txBody>
          <a:bodyPr>
            <a:normAutofit fontScale="90000"/>
          </a:bodyPr>
          <a:lstStyle/>
          <a:p>
            <a:r>
              <a:rPr lang="en-US" sz="4000" b="1" dirty="0">
                <a:solidFill>
                  <a:srgbClr val="007193"/>
                </a:solidFill>
                <a:latin typeface="Arial"/>
                <a:cs typeface="Arial"/>
              </a:rPr>
              <a:t>Explain how global positioning system (GPS) are a networked information system.</a:t>
            </a:r>
          </a:p>
        </p:txBody>
      </p:sp>
      <p:pic>
        <p:nvPicPr>
          <p:cNvPr id="7" name="Graphic 6" descr="Group brainstorm">
            <a:extLst>
              <a:ext uri="{FF2B5EF4-FFF2-40B4-BE49-F238E27FC236}">
                <a16:creationId xmlns:a16="http://schemas.microsoft.com/office/drawing/2014/main" id="{C0F881C4-CB71-0F47-8209-AB83DFE8BB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75221" y="39119"/>
            <a:ext cx="914400" cy="914400"/>
          </a:xfrm>
          <a:prstGeom prst="rect">
            <a:avLst/>
          </a:prstGeom>
        </p:spPr>
      </p:pic>
      <p:sp>
        <p:nvSpPr>
          <p:cNvPr id="8" name="TextBox 7">
            <a:extLst>
              <a:ext uri="{FF2B5EF4-FFF2-40B4-BE49-F238E27FC236}">
                <a16:creationId xmlns:a16="http://schemas.microsoft.com/office/drawing/2014/main" id="{440E28B4-46D7-854D-80E2-976235018004}"/>
              </a:ext>
            </a:extLst>
          </p:cNvPr>
          <p:cNvSpPr txBox="1"/>
          <p:nvPr/>
        </p:nvSpPr>
        <p:spPr>
          <a:xfrm>
            <a:off x="8821708" y="512647"/>
            <a:ext cx="301686" cy="369332"/>
          </a:xfrm>
          <a:prstGeom prst="rect">
            <a:avLst/>
          </a:prstGeom>
          <a:noFill/>
        </p:spPr>
        <p:txBody>
          <a:bodyPr wrap="none" rtlCol="0">
            <a:spAutoFit/>
          </a:bodyPr>
          <a:lstStyle/>
          <a:p>
            <a:r>
              <a:rPr lang="en-US"/>
              <a:t>6</a:t>
            </a:r>
          </a:p>
        </p:txBody>
      </p:sp>
      <p:pic>
        <p:nvPicPr>
          <p:cNvPr id="11" name="Picture 10" descr="A picture containing bird&#10;&#10;Description automatically generated">
            <a:extLst>
              <a:ext uri="{FF2B5EF4-FFF2-40B4-BE49-F238E27FC236}">
                <a16:creationId xmlns:a16="http://schemas.microsoft.com/office/drawing/2014/main" id="{EA37403E-F25A-B849-BB20-DFCBF9B143F9}"/>
              </a:ext>
            </a:extLst>
          </p:cNvPr>
          <p:cNvPicPr>
            <a:picLocks noChangeAspect="1"/>
          </p:cNvPicPr>
          <p:nvPr/>
        </p:nvPicPr>
        <p:blipFill rotWithShape="1">
          <a:blip r:embed="rId5">
            <a:extLst>
              <a:ext uri="{28A0092B-C50C-407E-A947-70E740481C1C}">
                <a14:useLocalDpi xmlns:a14="http://schemas.microsoft.com/office/drawing/2010/main" val="0"/>
              </a:ext>
            </a:extLst>
          </a:blip>
          <a:srcRect b="52957"/>
          <a:stretch/>
        </p:blipFill>
        <p:spPr>
          <a:xfrm>
            <a:off x="1251623" y="6047719"/>
            <a:ext cx="3252009" cy="668572"/>
          </a:xfrm>
          <a:prstGeom prst="rect">
            <a:avLst/>
          </a:prstGeom>
        </p:spPr>
      </p:pic>
      <p:pic>
        <p:nvPicPr>
          <p:cNvPr id="12" name="Picture 11" descr="A picture containing clock&#10;&#10;Description automatically generated">
            <a:extLst>
              <a:ext uri="{FF2B5EF4-FFF2-40B4-BE49-F238E27FC236}">
                <a16:creationId xmlns:a16="http://schemas.microsoft.com/office/drawing/2014/main" id="{0F80CF2A-0D0B-C741-933B-EE3615DC3F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869" y="6005205"/>
            <a:ext cx="931808" cy="753603"/>
          </a:xfrm>
          <a:prstGeom prst="rect">
            <a:avLst/>
          </a:prstGeom>
        </p:spPr>
      </p:pic>
      <p:pic>
        <p:nvPicPr>
          <p:cNvPr id="13" name="Picture 12">
            <a:extLst>
              <a:ext uri="{FF2B5EF4-FFF2-40B4-BE49-F238E27FC236}">
                <a16:creationId xmlns:a16="http://schemas.microsoft.com/office/drawing/2014/main" id="{670F4DE1-9336-F348-8493-CB18226881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35629" y="6294390"/>
            <a:ext cx="2528080" cy="290049"/>
          </a:xfrm>
          <a:prstGeom prst="rect">
            <a:avLst/>
          </a:prstGeom>
        </p:spPr>
      </p:pic>
      <p:pic>
        <p:nvPicPr>
          <p:cNvPr id="9" name="Content Placeholder 8" descr="A picture containing game, sign&#10;&#10;Description automatically generated">
            <a:extLst>
              <a:ext uri="{FF2B5EF4-FFF2-40B4-BE49-F238E27FC236}">
                <a16:creationId xmlns:a16="http://schemas.microsoft.com/office/drawing/2014/main" id="{932C1EDD-C6B9-3F4E-9337-8D37EAB94D9F}"/>
              </a:ext>
            </a:extLst>
          </p:cNvPr>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2248185" y="1790052"/>
            <a:ext cx="4148667" cy="3885919"/>
          </a:xfrm>
        </p:spPr>
      </p:pic>
      <p:sp>
        <p:nvSpPr>
          <p:cNvPr id="10" name="TextBox 9">
            <a:extLst>
              <a:ext uri="{FF2B5EF4-FFF2-40B4-BE49-F238E27FC236}">
                <a16:creationId xmlns:a16="http://schemas.microsoft.com/office/drawing/2014/main" id="{2A720894-4E9B-AB4D-8EED-21C831BF8CBF}"/>
              </a:ext>
            </a:extLst>
          </p:cNvPr>
          <p:cNvSpPr txBox="1"/>
          <p:nvPr/>
        </p:nvSpPr>
        <p:spPr>
          <a:xfrm>
            <a:off x="2951736" y="5675971"/>
            <a:ext cx="2675732"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Image source: </a:t>
            </a:r>
            <a:r>
              <a:rPr lang="en-AU" sz="1000" dirty="0">
                <a:latin typeface="Arial" panose="020B0604020202020204" pitchFamily="34" charset="0"/>
                <a:cs typeface="Arial" panose="020B0604020202020204" pitchFamily="34" charset="0"/>
                <a:hlinkClick r:id="rId9"/>
              </a:rPr>
              <a:t>spaceplace.nasa.gov/gps/en/</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14930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ird&#10;&#10;Description automatically generated">
            <a:extLst>
              <a:ext uri="{FF2B5EF4-FFF2-40B4-BE49-F238E27FC236}">
                <a16:creationId xmlns:a16="http://schemas.microsoft.com/office/drawing/2014/main" id="{81196998-6BE8-4DAF-A742-C88A577E95E7}"/>
              </a:ext>
            </a:extLst>
          </p:cNvPr>
          <p:cNvPicPr>
            <a:picLocks noChangeAspect="1"/>
          </p:cNvPicPr>
          <p:nvPr/>
        </p:nvPicPr>
        <p:blipFill rotWithShape="1">
          <a:blip r:embed="rId3">
            <a:extLst>
              <a:ext uri="{28A0092B-C50C-407E-A947-70E740481C1C}">
                <a14:useLocalDpi xmlns:a14="http://schemas.microsoft.com/office/drawing/2010/main" val="0"/>
              </a:ext>
            </a:extLst>
          </a:blip>
          <a:srcRect b="52957"/>
          <a:stretch/>
        </p:blipFill>
        <p:spPr>
          <a:xfrm>
            <a:off x="1251623" y="6047719"/>
            <a:ext cx="3252009" cy="668572"/>
          </a:xfrm>
          <a:prstGeom prst="rect">
            <a:avLst/>
          </a:prstGeom>
        </p:spPr>
      </p:pic>
      <p:pic>
        <p:nvPicPr>
          <p:cNvPr id="3" name="Picture 2" descr="A picture containing clock&#10;&#10;Description automatically generated">
            <a:extLst>
              <a:ext uri="{FF2B5EF4-FFF2-40B4-BE49-F238E27FC236}">
                <a16:creationId xmlns:a16="http://schemas.microsoft.com/office/drawing/2014/main" id="{7AA09FB9-CB6A-4D37-B3A7-EC7869E9C6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869" y="6005205"/>
            <a:ext cx="931808" cy="753603"/>
          </a:xfrm>
          <a:prstGeom prst="rect">
            <a:avLst/>
          </a:prstGeom>
        </p:spPr>
      </p:pic>
      <p:pic>
        <p:nvPicPr>
          <p:cNvPr id="9" name="Picture 8">
            <a:extLst>
              <a:ext uri="{FF2B5EF4-FFF2-40B4-BE49-F238E27FC236}">
                <a16:creationId xmlns:a16="http://schemas.microsoft.com/office/drawing/2014/main" id="{677CE0BB-D1C0-4DFD-BDAE-F3ED1F4099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629" y="6294390"/>
            <a:ext cx="2528080" cy="290049"/>
          </a:xfrm>
          <a:prstGeom prst="rect">
            <a:avLst/>
          </a:prstGeom>
        </p:spPr>
      </p:pic>
      <p:sp>
        <p:nvSpPr>
          <p:cNvPr id="5" name="Title 4">
            <a:extLst>
              <a:ext uri="{FF2B5EF4-FFF2-40B4-BE49-F238E27FC236}">
                <a16:creationId xmlns:a16="http://schemas.microsoft.com/office/drawing/2014/main" id="{24085C24-E347-D24A-98BD-9F96651BBDE2}"/>
              </a:ext>
            </a:extLst>
          </p:cNvPr>
          <p:cNvSpPr>
            <a:spLocks noGrp="1"/>
          </p:cNvSpPr>
          <p:nvPr>
            <p:ph type="title"/>
          </p:nvPr>
        </p:nvSpPr>
        <p:spPr>
          <a:xfrm>
            <a:off x="628649" y="208417"/>
            <a:ext cx="8035059" cy="1325563"/>
          </a:xfrm>
        </p:spPr>
        <p:txBody>
          <a:bodyPr>
            <a:normAutofit/>
          </a:bodyPr>
          <a:lstStyle/>
          <a:p>
            <a:r>
              <a:rPr lang="en-US" sz="4000" b="1" dirty="0">
                <a:solidFill>
                  <a:srgbClr val="007193"/>
                </a:solidFill>
                <a:latin typeface="Arial" panose="020B0604020202020204" pitchFamily="34" charset="0"/>
                <a:cs typeface="Arial" panose="020B0604020202020204" pitchFamily="34" charset="0"/>
              </a:rPr>
              <a:t>Let’s look at geographic information systems.</a:t>
            </a:r>
          </a:p>
        </p:txBody>
      </p:sp>
      <p:sp>
        <p:nvSpPr>
          <p:cNvPr id="8" name="Content Placeholder 7">
            <a:extLst>
              <a:ext uri="{FF2B5EF4-FFF2-40B4-BE49-F238E27FC236}">
                <a16:creationId xmlns:a16="http://schemas.microsoft.com/office/drawing/2014/main" id="{D032E53F-C98E-4E41-A996-54E729E344E1}"/>
              </a:ext>
            </a:extLst>
          </p:cNvPr>
          <p:cNvSpPr>
            <a:spLocks noGrp="1"/>
          </p:cNvSpPr>
          <p:nvPr>
            <p:ph idx="1"/>
          </p:nvPr>
        </p:nvSpPr>
        <p:spPr>
          <a:xfrm>
            <a:off x="628649" y="1653867"/>
            <a:ext cx="8233482" cy="4351338"/>
          </a:xfrm>
        </p:spPr>
        <p:txBody>
          <a:bodyPr>
            <a:normAutofit/>
          </a:bodyPr>
          <a:lstStyle/>
          <a:p>
            <a:endParaRPr lang="en-US">
              <a:latin typeface="Arial" panose="020B0604020202020204" pitchFamily="34" charset="0"/>
              <a:cs typeface="Arial" panose="020B0604020202020204" pitchFamily="34" charset="0"/>
            </a:endParaRPr>
          </a:p>
          <a:p>
            <a:pPr marL="0" indent="0">
              <a:buNone/>
            </a:pPr>
            <a:endParaRPr lang="en-US">
              <a:latin typeface="Arial" panose="020B0604020202020204" pitchFamily="34" charset="0"/>
              <a:cs typeface="Arial" panose="020B0604020202020204" pitchFamily="34" charset="0"/>
            </a:endParaRPr>
          </a:p>
        </p:txBody>
      </p:sp>
      <p:pic>
        <p:nvPicPr>
          <p:cNvPr id="10" name="Picture 9" descr="A close up of a map&#10;&#10;Description automatically generated">
            <a:extLst>
              <a:ext uri="{FF2B5EF4-FFF2-40B4-BE49-F238E27FC236}">
                <a16:creationId xmlns:a16="http://schemas.microsoft.com/office/drawing/2014/main" id="{C69FBF01-24A3-0C45-A9B8-3B048BC8E3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515368"/>
            <a:ext cx="9144000" cy="4111565"/>
          </a:xfrm>
          <a:prstGeom prst="rect">
            <a:avLst/>
          </a:prstGeom>
        </p:spPr>
      </p:pic>
      <p:sp>
        <p:nvSpPr>
          <p:cNvPr id="11" name="TextBox 10">
            <a:extLst>
              <a:ext uri="{FF2B5EF4-FFF2-40B4-BE49-F238E27FC236}">
                <a16:creationId xmlns:a16="http://schemas.microsoft.com/office/drawing/2014/main" id="{45FBEAC7-AF75-3546-B3FE-B429059E4F8B}"/>
              </a:ext>
            </a:extLst>
          </p:cNvPr>
          <p:cNvSpPr txBox="1"/>
          <p:nvPr/>
        </p:nvSpPr>
        <p:spPr>
          <a:xfrm>
            <a:off x="6386263" y="5626933"/>
            <a:ext cx="3056704"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Image source: </a:t>
            </a:r>
            <a:r>
              <a:rPr lang="en-US" sz="1000" dirty="0">
                <a:latin typeface="Arial" panose="020B0604020202020204" pitchFamily="34" charset="0"/>
                <a:cs typeface="Arial" panose="020B0604020202020204" pitchFamily="34" charset="0"/>
                <a:hlinkClick r:id="rId7"/>
              </a:rPr>
              <a:t>www.</a:t>
            </a:r>
            <a:r>
              <a:rPr lang="en-AU" sz="1000" dirty="0">
                <a:latin typeface="Arial" panose="020B0604020202020204" pitchFamily="34" charset="0"/>
                <a:cs typeface="Arial" panose="020B0604020202020204" pitchFamily="34" charset="0"/>
                <a:hlinkClick r:id="rId7"/>
              </a:rPr>
              <a:t>openstreetmap.org</a:t>
            </a:r>
            <a:endParaRPr lang="en-AU"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99280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ird&#10;&#10;Description automatically generated">
            <a:extLst>
              <a:ext uri="{FF2B5EF4-FFF2-40B4-BE49-F238E27FC236}">
                <a16:creationId xmlns:a16="http://schemas.microsoft.com/office/drawing/2014/main" id="{81196998-6BE8-4DAF-A742-C88A577E95E7}"/>
              </a:ext>
            </a:extLst>
          </p:cNvPr>
          <p:cNvPicPr>
            <a:picLocks noChangeAspect="1"/>
          </p:cNvPicPr>
          <p:nvPr/>
        </p:nvPicPr>
        <p:blipFill rotWithShape="1">
          <a:blip r:embed="rId3">
            <a:extLst>
              <a:ext uri="{28A0092B-C50C-407E-A947-70E740481C1C}">
                <a14:useLocalDpi xmlns:a14="http://schemas.microsoft.com/office/drawing/2010/main" val="0"/>
              </a:ext>
            </a:extLst>
          </a:blip>
          <a:srcRect b="52957"/>
          <a:stretch/>
        </p:blipFill>
        <p:spPr>
          <a:xfrm>
            <a:off x="1251623" y="6047719"/>
            <a:ext cx="3252009" cy="668572"/>
          </a:xfrm>
          <a:prstGeom prst="rect">
            <a:avLst/>
          </a:prstGeom>
        </p:spPr>
      </p:pic>
      <p:pic>
        <p:nvPicPr>
          <p:cNvPr id="3" name="Picture 2" descr="A picture containing clock&#10;&#10;Description automatically generated">
            <a:extLst>
              <a:ext uri="{FF2B5EF4-FFF2-40B4-BE49-F238E27FC236}">
                <a16:creationId xmlns:a16="http://schemas.microsoft.com/office/drawing/2014/main" id="{7AA09FB9-CB6A-4D37-B3A7-EC7869E9C6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869" y="6005205"/>
            <a:ext cx="931808" cy="753603"/>
          </a:xfrm>
          <a:prstGeom prst="rect">
            <a:avLst/>
          </a:prstGeom>
        </p:spPr>
      </p:pic>
      <p:pic>
        <p:nvPicPr>
          <p:cNvPr id="9" name="Picture 8">
            <a:extLst>
              <a:ext uri="{FF2B5EF4-FFF2-40B4-BE49-F238E27FC236}">
                <a16:creationId xmlns:a16="http://schemas.microsoft.com/office/drawing/2014/main" id="{677CE0BB-D1C0-4DFD-BDAE-F3ED1F4099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629" y="6294390"/>
            <a:ext cx="2528080" cy="290049"/>
          </a:xfrm>
          <a:prstGeom prst="rect">
            <a:avLst/>
          </a:prstGeom>
        </p:spPr>
      </p:pic>
      <p:sp>
        <p:nvSpPr>
          <p:cNvPr id="5" name="Title 4">
            <a:extLst>
              <a:ext uri="{FF2B5EF4-FFF2-40B4-BE49-F238E27FC236}">
                <a16:creationId xmlns:a16="http://schemas.microsoft.com/office/drawing/2014/main" id="{24085C24-E347-D24A-98BD-9F96651BBDE2}"/>
              </a:ext>
            </a:extLst>
          </p:cNvPr>
          <p:cNvSpPr>
            <a:spLocks noGrp="1"/>
          </p:cNvSpPr>
          <p:nvPr>
            <p:ph type="title"/>
          </p:nvPr>
        </p:nvSpPr>
        <p:spPr/>
        <p:txBody>
          <a:bodyPr>
            <a:normAutofit/>
          </a:bodyPr>
          <a:lstStyle/>
          <a:p>
            <a:r>
              <a:rPr lang="en-US" sz="4000" b="1">
                <a:solidFill>
                  <a:srgbClr val="007193"/>
                </a:solidFill>
                <a:latin typeface="Arial" panose="020B0604020202020204" pitchFamily="34" charset="0"/>
                <a:cs typeface="Arial" panose="020B0604020202020204" pitchFamily="34" charset="0"/>
              </a:rPr>
              <a:t>Geographic information systems</a:t>
            </a:r>
          </a:p>
        </p:txBody>
      </p:sp>
      <p:sp>
        <p:nvSpPr>
          <p:cNvPr id="8" name="Content Placeholder 7">
            <a:extLst>
              <a:ext uri="{FF2B5EF4-FFF2-40B4-BE49-F238E27FC236}">
                <a16:creationId xmlns:a16="http://schemas.microsoft.com/office/drawing/2014/main" id="{D032E53F-C98E-4E41-A996-54E729E344E1}"/>
              </a:ext>
            </a:extLst>
          </p:cNvPr>
          <p:cNvSpPr>
            <a:spLocks noGrp="1"/>
          </p:cNvSpPr>
          <p:nvPr>
            <p:ph idx="1"/>
          </p:nvPr>
        </p:nvSpPr>
        <p:spPr/>
        <p:txBody>
          <a:bodyPr>
            <a:normAutofit/>
          </a:bodyPr>
          <a:lstStyle/>
          <a:p>
            <a:endParaRPr lang="en-US">
              <a:latin typeface="Arial" panose="020B0604020202020204" pitchFamily="34" charset="0"/>
              <a:cs typeface="Arial" panose="020B0604020202020204" pitchFamily="34" charset="0"/>
            </a:endParaRPr>
          </a:p>
          <a:p>
            <a:pPr marL="0" indent="0">
              <a:buNone/>
            </a:pPr>
            <a:endParaRPr lang="en-US">
              <a:latin typeface="Arial" panose="020B0604020202020204" pitchFamily="34" charset="0"/>
              <a:cs typeface="Arial" panose="020B0604020202020204" pitchFamily="34" charset="0"/>
            </a:endParaRPr>
          </a:p>
        </p:txBody>
      </p:sp>
      <p:pic>
        <p:nvPicPr>
          <p:cNvPr id="10" name="Picture 9" descr="A close up of a map&#10;&#10;Description automatically generated">
            <a:extLst>
              <a:ext uri="{FF2B5EF4-FFF2-40B4-BE49-F238E27FC236}">
                <a16:creationId xmlns:a16="http://schemas.microsoft.com/office/drawing/2014/main" id="{C69FBF01-24A3-0C45-A9B8-3B048BC8E373}"/>
              </a:ext>
            </a:extLst>
          </p:cNvPr>
          <p:cNvPicPr>
            <a:picLocks noChangeAspect="1"/>
          </p:cNvPicPr>
          <p:nvPr/>
        </p:nvPicPr>
        <p:blipFill>
          <a:blip r:embed="rId6">
            <a:alphaModFix amt="20000"/>
            <a:extLst>
              <a:ext uri="{28A0092B-C50C-407E-A947-70E740481C1C}">
                <a14:useLocalDpi xmlns:a14="http://schemas.microsoft.com/office/drawing/2010/main" val="0"/>
              </a:ext>
            </a:extLst>
          </a:blip>
          <a:stretch>
            <a:fillRect/>
          </a:stretch>
        </p:blipFill>
        <p:spPr>
          <a:xfrm>
            <a:off x="0" y="1653867"/>
            <a:ext cx="9144000" cy="4111565"/>
          </a:xfrm>
          <a:prstGeom prst="rect">
            <a:avLst/>
          </a:prstGeom>
        </p:spPr>
      </p:pic>
      <p:sp>
        <p:nvSpPr>
          <p:cNvPr id="4" name="TextBox 3">
            <a:extLst>
              <a:ext uri="{FF2B5EF4-FFF2-40B4-BE49-F238E27FC236}">
                <a16:creationId xmlns:a16="http://schemas.microsoft.com/office/drawing/2014/main" id="{C3CE76D4-5967-A24E-8384-BE8078E5EB52}"/>
              </a:ext>
            </a:extLst>
          </p:cNvPr>
          <p:cNvSpPr txBox="1"/>
          <p:nvPr/>
        </p:nvSpPr>
        <p:spPr>
          <a:xfrm>
            <a:off x="747772" y="2095590"/>
            <a:ext cx="7430069" cy="1200329"/>
          </a:xfrm>
          <a:prstGeom prst="rect">
            <a:avLst/>
          </a:prstGeom>
          <a:noFill/>
        </p:spPr>
        <p:txBody>
          <a:bodyPr wrap="square" rtlCol="0">
            <a:spAutoFit/>
          </a:bodyPr>
          <a:lstStyle/>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You might have used an online map before such as Maps, Google Maps, OpenStreetMap or Google Earth.</a:t>
            </a:r>
          </a:p>
        </p:txBody>
      </p:sp>
      <p:sp>
        <p:nvSpPr>
          <p:cNvPr id="6" name="TextBox 5">
            <a:extLst>
              <a:ext uri="{FF2B5EF4-FFF2-40B4-BE49-F238E27FC236}">
                <a16:creationId xmlns:a16="http://schemas.microsoft.com/office/drawing/2014/main" id="{8AF3B412-6246-4645-AC55-258F869D6CD9}"/>
              </a:ext>
            </a:extLst>
          </p:cNvPr>
          <p:cNvSpPr txBox="1"/>
          <p:nvPr/>
        </p:nvSpPr>
        <p:spPr>
          <a:xfrm>
            <a:off x="716354" y="4398951"/>
            <a:ext cx="8027287" cy="1200329"/>
          </a:xfrm>
          <a:prstGeom prst="rect">
            <a:avLst/>
          </a:prstGeom>
          <a:noFill/>
        </p:spPr>
        <p:txBody>
          <a:bodyPr wrap="square" rtlCol="0">
            <a:spAutoFit/>
          </a:bodyPr>
          <a:lstStyle>
            <a:defPPr>
              <a:defRPr lang="en-US"/>
            </a:defPPr>
            <a:lvl1pPr marL="457200" indent="-457200">
              <a:buFont typeface="Arial" panose="020B0604020202020204" pitchFamily="34" charset="0"/>
              <a:buChar char="•"/>
              <a:defRPr sz="2400">
                <a:latin typeface="Arial" panose="020B0604020202020204" pitchFamily="34" charset="0"/>
                <a:cs typeface="Arial" panose="020B0604020202020204" pitchFamily="34" charset="0"/>
              </a:defRPr>
            </a:lvl1pPr>
          </a:lstStyle>
          <a:p>
            <a:r>
              <a:rPr lang="en-US" dirty="0"/>
              <a:t>A geographic information system is sometimes called GIS.</a:t>
            </a:r>
          </a:p>
          <a:p>
            <a:endParaRPr lang="en-US" dirty="0"/>
          </a:p>
        </p:txBody>
      </p:sp>
      <p:sp>
        <p:nvSpPr>
          <p:cNvPr id="7" name="TextBox 6">
            <a:extLst>
              <a:ext uri="{FF2B5EF4-FFF2-40B4-BE49-F238E27FC236}">
                <a16:creationId xmlns:a16="http://schemas.microsoft.com/office/drawing/2014/main" id="{5268B232-626A-2C4E-BDF6-69096067EDA3}"/>
              </a:ext>
            </a:extLst>
          </p:cNvPr>
          <p:cNvSpPr txBox="1"/>
          <p:nvPr/>
        </p:nvSpPr>
        <p:spPr>
          <a:xfrm>
            <a:off x="716354" y="3396960"/>
            <a:ext cx="8091542" cy="830997"/>
          </a:xfrm>
          <a:prstGeom prst="rect">
            <a:avLst/>
          </a:prstGeom>
          <a:noFill/>
        </p:spPr>
        <p:txBody>
          <a:bodyPr wrap="square" rtlCol="0">
            <a:spAutoFit/>
          </a:bodyPr>
          <a:lstStyle>
            <a:defPPr>
              <a:defRPr lang="en-US"/>
            </a:defPPr>
            <a:lvl1pPr marL="457200" indent="-457200">
              <a:buFont typeface="Arial" panose="020B0604020202020204" pitchFamily="34" charset="0"/>
              <a:buChar char="•"/>
              <a:defRPr sz="2400">
                <a:latin typeface="Arial" panose="020B0604020202020204" pitchFamily="34" charset="0"/>
                <a:cs typeface="Arial" panose="020B0604020202020204" pitchFamily="34" charset="0"/>
              </a:defRPr>
            </a:lvl1pPr>
          </a:lstStyle>
          <a:p>
            <a:r>
              <a:rPr lang="en-US" dirty="0"/>
              <a:t>These are all examples of geographic information systems. </a:t>
            </a:r>
          </a:p>
        </p:txBody>
      </p:sp>
      <p:sp>
        <p:nvSpPr>
          <p:cNvPr id="13" name="TextBox 12">
            <a:extLst>
              <a:ext uri="{FF2B5EF4-FFF2-40B4-BE49-F238E27FC236}">
                <a16:creationId xmlns:a16="http://schemas.microsoft.com/office/drawing/2014/main" id="{5C700D25-79EA-4D8B-9770-A3A1293CCECC}"/>
              </a:ext>
            </a:extLst>
          </p:cNvPr>
          <p:cNvSpPr txBox="1"/>
          <p:nvPr/>
        </p:nvSpPr>
        <p:spPr>
          <a:xfrm>
            <a:off x="6106269" y="5758398"/>
            <a:ext cx="3056704"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Image source: </a:t>
            </a:r>
            <a:r>
              <a:rPr lang="en-US" sz="1000" dirty="0">
                <a:latin typeface="Arial" panose="020B0604020202020204" pitchFamily="34" charset="0"/>
                <a:cs typeface="Arial" panose="020B0604020202020204" pitchFamily="34" charset="0"/>
                <a:hlinkClick r:id="rId7"/>
              </a:rPr>
              <a:t>www.</a:t>
            </a:r>
            <a:r>
              <a:rPr lang="en-AU" sz="1000" dirty="0">
                <a:latin typeface="Arial" panose="020B0604020202020204" pitchFamily="34" charset="0"/>
                <a:cs typeface="Arial" panose="020B0604020202020204" pitchFamily="34" charset="0"/>
                <a:hlinkClick r:id="rId7"/>
              </a:rPr>
              <a:t>openstreetmap.org</a:t>
            </a:r>
            <a:endParaRPr lang="en-AU"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1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map&#10;&#10;Description automatically generated">
            <a:extLst>
              <a:ext uri="{FF2B5EF4-FFF2-40B4-BE49-F238E27FC236}">
                <a16:creationId xmlns:a16="http://schemas.microsoft.com/office/drawing/2014/main" id="{C69FBF01-24A3-0C45-A9B8-3B048BC8E373}"/>
              </a:ext>
            </a:extLst>
          </p:cNvPr>
          <p:cNvPicPr>
            <a:picLocks noChangeAspect="1"/>
          </p:cNvPicPr>
          <p:nvPr/>
        </p:nvPicPr>
        <p:blipFill rotWithShape="1">
          <a:blip r:embed="rId3">
            <a:alphaModFix amt="28000"/>
            <a:extLst>
              <a:ext uri="{28A0092B-C50C-407E-A947-70E740481C1C}">
                <a14:useLocalDpi xmlns:a14="http://schemas.microsoft.com/office/drawing/2010/main" val="0"/>
              </a:ext>
            </a:extLst>
          </a:blip>
          <a:srcRect l="23542" b="21592"/>
          <a:stretch/>
        </p:blipFill>
        <p:spPr>
          <a:xfrm>
            <a:off x="0" y="1461090"/>
            <a:ext cx="9144000" cy="4216402"/>
          </a:xfrm>
          <a:prstGeom prst="rect">
            <a:avLst/>
          </a:prstGeom>
        </p:spPr>
      </p:pic>
      <p:pic>
        <p:nvPicPr>
          <p:cNvPr id="2" name="Picture 1" descr="A picture containing bird&#10;&#10;Description automatically generated">
            <a:extLst>
              <a:ext uri="{FF2B5EF4-FFF2-40B4-BE49-F238E27FC236}">
                <a16:creationId xmlns:a16="http://schemas.microsoft.com/office/drawing/2014/main" id="{81196998-6BE8-4DAF-A742-C88A577E95E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765" b="42353" l="0" r="95630">
                        <a14:foregroundMark x1="514" y1="4118" x2="771" y2="17647"/>
                        <a14:foregroundMark x1="8740" y1="2353" x2="14910" y2="1765"/>
                        <a14:foregroundMark x1="16967" y1="2628" x2="16967" y2="1765"/>
                        <a14:foregroundMark x1="22382" y1="2057" x2="24679" y2="1765"/>
                        <a14:foregroundMark x1="257" y1="31765" x2="15681" y2="33529"/>
                        <a14:foregroundMark x1="15681" y1="33529" x2="31362" y2="28235"/>
                        <a14:foregroundMark x1="31362" y1="28235" x2="41388" y2="30000"/>
                        <a14:foregroundMark x1="16967" y1="41176" x2="47301" y2="37647"/>
                        <a14:foregroundMark x1="47301" y1="37647" x2="62468" y2="37647"/>
                        <a14:foregroundMark x1="62468" y1="37647" x2="62725" y2="37647"/>
                        <a14:foregroundMark x1="76607" y1="40000" x2="62211" y2="40000"/>
                        <a14:foregroundMark x1="79434" y1="38824" x2="72237" y2="37647"/>
                        <a14:foregroundMark x1="95630" y1="40000" x2="78406" y2="38824"/>
                        <a14:foregroundMark x1="24679" y1="32941" x2="31105" y2="32353"/>
                        <a14:foregroundMark x1="257" y1="40588" x2="20051" y2="37059"/>
                        <a14:foregroundMark x1="257" y1="28235" x2="15167" y2="27059"/>
                        <a14:foregroundMark x1="15167" y1="27059" x2="40874" y2="30000"/>
                        <a14:foregroundMark x1="32648" y1="30588" x2="41645" y2="30588"/>
                        <a14:foregroundMark x1="41388" y1="33529" x2="31877" y2="34118"/>
                        <a14:foregroundMark x1="257" y1="42353" x2="29820" y2="36471"/>
                        <a14:foregroundMark x1="29820" y1="36471" x2="60411" y2="42353"/>
                        <a14:foregroundMark x1="60411" y1="42353" x2="91774" y2="38235"/>
                        <a14:foregroundMark x1="61954" y1="39412" x2="76864" y2="38235"/>
                        <a14:foregroundMark x1="76864" y1="38235" x2="77121" y2="38235"/>
                        <a14:foregroundMark x1="61954" y1="38824" x2="75578" y2="37647"/>
                        <a14:foregroundMark x1="61183" y1="37647" x2="76607" y2="37059"/>
                        <a14:foregroundMark x1="76607" y1="37059" x2="91260" y2="38235"/>
                        <a14:foregroundMark x1="91260" y1="38235" x2="8226" y2="41176"/>
                        <a14:foregroundMark x1="16710" y1="9412" x2="17481" y2="19412"/>
                        <a14:backgroundMark x1="18844" y1="18867" x2="19023" y2="22353"/>
                        <a14:backgroundMark x1="17995" y1="2353" x2="18325" y2="8766"/>
                      </a14:backgroundRemoval>
                    </a14:imgEffect>
                  </a14:imgLayer>
                </a14:imgProps>
              </a:ext>
              <a:ext uri="{28A0092B-C50C-407E-A947-70E740481C1C}">
                <a14:useLocalDpi xmlns:a14="http://schemas.microsoft.com/office/drawing/2010/main" val="0"/>
              </a:ext>
            </a:extLst>
          </a:blip>
          <a:srcRect b="52957"/>
          <a:stretch/>
        </p:blipFill>
        <p:spPr>
          <a:xfrm>
            <a:off x="1251623" y="6047719"/>
            <a:ext cx="3252009" cy="668572"/>
          </a:xfrm>
          <a:prstGeom prst="rect">
            <a:avLst/>
          </a:prstGeom>
        </p:spPr>
      </p:pic>
      <p:pic>
        <p:nvPicPr>
          <p:cNvPr id="3" name="Picture 2" descr="A picture containing clock&#10;&#10;Description automatically generated">
            <a:extLst>
              <a:ext uri="{FF2B5EF4-FFF2-40B4-BE49-F238E27FC236}">
                <a16:creationId xmlns:a16="http://schemas.microsoft.com/office/drawing/2014/main" id="{7AA09FB9-CB6A-4D37-B3A7-EC7869E9C60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596" b="89980" l="10000" r="95131">
                        <a14:foregroundMark x1="34477" y1="8687" x2="37908" y2="14586"/>
                        <a14:foregroundMark x1="35850" y1="5293" x2="33824" y2="7838"/>
                        <a14:foregroundMark x1="35163" y1="3636" x2="35163" y2="3636"/>
                        <a14:foregroundMark x1="33824" y1="7838" x2="35163" y2="3636"/>
                        <a14:foregroundMark x1="87647" y1="59232" x2="89020" y2="61778"/>
                        <a14:foregroundMark x1="92418" y1="57535" x2="92418" y2="53333"/>
                        <a14:foregroundMark x1="93791" y1="54182" x2="95131" y2="63434"/>
                      </a14:backgroundRemoval>
                    </a14:imgEffect>
                  </a14:imgLayer>
                </a14:imgProps>
              </a:ext>
              <a:ext uri="{28A0092B-C50C-407E-A947-70E740481C1C}">
                <a14:useLocalDpi xmlns:a14="http://schemas.microsoft.com/office/drawing/2010/main" val="0"/>
              </a:ext>
            </a:extLst>
          </a:blip>
          <a:stretch>
            <a:fillRect/>
          </a:stretch>
        </p:blipFill>
        <p:spPr>
          <a:xfrm>
            <a:off x="281869" y="6005205"/>
            <a:ext cx="931808" cy="753603"/>
          </a:xfrm>
          <a:prstGeom prst="rect">
            <a:avLst/>
          </a:prstGeom>
        </p:spPr>
      </p:pic>
      <p:pic>
        <p:nvPicPr>
          <p:cNvPr id="9" name="Picture 8">
            <a:extLst>
              <a:ext uri="{FF2B5EF4-FFF2-40B4-BE49-F238E27FC236}">
                <a16:creationId xmlns:a16="http://schemas.microsoft.com/office/drawing/2014/main" id="{677CE0BB-D1C0-4DFD-BDAE-F3ED1F4099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35629" y="6294390"/>
            <a:ext cx="2528080" cy="290049"/>
          </a:xfrm>
          <a:prstGeom prst="rect">
            <a:avLst/>
          </a:prstGeom>
        </p:spPr>
      </p:pic>
      <p:sp>
        <p:nvSpPr>
          <p:cNvPr id="5" name="Title 4">
            <a:extLst>
              <a:ext uri="{FF2B5EF4-FFF2-40B4-BE49-F238E27FC236}">
                <a16:creationId xmlns:a16="http://schemas.microsoft.com/office/drawing/2014/main" id="{24085C24-E347-D24A-98BD-9F96651BBDE2}"/>
              </a:ext>
            </a:extLst>
          </p:cNvPr>
          <p:cNvSpPr>
            <a:spLocks noGrp="1"/>
          </p:cNvSpPr>
          <p:nvPr>
            <p:ph type="title"/>
          </p:nvPr>
        </p:nvSpPr>
        <p:spPr/>
        <p:txBody>
          <a:bodyPr>
            <a:normAutofit/>
          </a:bodyPr>
          <a:lstStyle/>
          <a:p>
            <a:r>
              <a:rPr lang="en-US" sz="4000" b="1">
                <a:solidFill>
                  <a:srgbClr val="007193"/>
                </a:solidFill>
                <a:latin typeface="Arial" panose="020B0604020202020204" pitchFamily="34" charset="0"/>
                <a:cs typeface="Arial" panose="020B0604020202020204" pitchFamily="34" charset="0"/>
              </a:rPr>
              <a:t>What information does a GIS give us?</a:t>
            </a:r>
          </a:p>
        </p:txBody>
      </p:sp>
      <p:sp>
        <p:nvSpPr>
          <p:cNvPr id="8" name="Content Placeholder 7">
            <a:extLst>
              <a:ext uri="{FF2B5EF4-FFF2-40B4-BE49-F238E27FC236}">
                <a16:creationId xmlns:a16="http://schemas.microsoft.com/office/drawing/2014/main" id="{D032E53F-C98E-4E41-A996-54E729E344E1}"/>
              </a:ext>
            </a:extLst>
          </p:cNvPr>
          <p:cNvSpPr>
            <a:spLocks noGrp="1"/>
          </p:cNvSpPr>
          <p:nvPr>
            <p:ph idx="1"/>
          </p:nvPr>
        </p:nvSpPr>
        <p:spPr/>
        <p:txBody>
          <a:bodyPr>
            <a:normAutofit/>
          </a:bodyPr>
          <a:lstStyle/>
          <a:p>
            <a:endParaRPr lang="en-US">
              <a:latin typeface="Arial" panose="020B0604020202020204" pitchFamily="34" charset="0"/>
              <a:cs typeface="Arial" panose="020B0604020202020204" pitchFamily="34" charset="0"/>
            </a:endParaRPr>
          </a:p>
          <a:p>
            <a:pPr marL="0" indent="0">
              <a:buNone/>
            </a:pPr>
            <a:endParaRPr lang="en-US">
              <a:latin typeface="Arial" panose="020B0604020202020204" pitchFamily="34" charset="0"/>
              <a:cs typeface="Arial" panose="020B0604020202020204" pitchFamily="34" charset="0"/>
            </a:endParaRPr>
          </a:p>
        </p:txBody>
      </p:sp>
      <p:sp>
        <p:nvSpPr>
          <p:cNvPr id="11" name="Content Placeholder 7">
            <a:extLst>
              <a:ext uri="{FF2B5EF4-FFF2-40B4-BE49-F238E27FC236}">
                <a16:creationId xmlns:a16="http://schemas.microsoft.com/office/drawing/2014/main" id="{CD015863-B222-6C45-82D4-57CB6893CB6C}"/>
              </a:ext>
            </a:extLst>
          </p:cNvPr>
          <p:cNvSpPr txBox="1">
            <a:spLocks/>
          </p:cNvSpPr>
          <p:nvPr/>
        </p:nvSpPr>
        <p:spPr>
          <a:xfrm>
            <a:off x="628649" y="1818902"/>
            <a:ext cx="8233482" cy="39935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Arial" panose="020B0604020202020204" pitchFamily="34" charset="0"/>
                <a:cs typeface="Arial" panose="020B0604020202020204" pitchFamily="34" charset="0"/>
              </a:rPr>
              <a:t>street names</a:t>
            </a:r>
          </a:p>
          <a:p>
            <a:r>
              <a:rPr lang="en-US" sz="2400" dirty="0">
                <a:latin typeface="Arial" panose="020B0604020202020204" pitchFamily="34" charset="0"/>
                <a:cs typeface="Arial" panose="020B0604020202020204" pitchFamily="34" charset="0"/>
              </a:rPr>
              <a:t>north pointer</a:t>
            </a:r>
          </a:p>
          <a:p>
            <a:r>
              <a:rPr lang="en-US" sz="2400" dirty="0">
                <a:latin typeface="Arial" panose="020B0604020202020204" pitchFamily="34" charset="0"/>
                <a:cs typeface="Arial" panose="020B0604020202020204" pitchFamily="34" charset="0"/>
              </a:rPr>
              <a:t>green spaces</a:t>
            </a:r>
          </a:p>
          <a:p>
            <a:r>
              <a:rPr lang="en-US" sz="2400" dirty="0">
                <a:latin typeface="Arial" panose="020B0604020202020204" pitchFamily="34" charset="0"/>
                <a:cs typeface="Arial" panose="020B0604020202020204" pitchFamily="34" charset="0"/>
              </a:rPr>
              <a:t>cycle trails</a:t>
            </a:r>
          </a:p>
          <a:p>
            <a:r>
              <a:rPr lang="en-US" sz="2400" dirty="0">
                <a:latin typeface="Arial" panose="020B0604020202020204" pitchFamily="34" charset="0"/>
                <a:cs typeface="Arial" panose="020B0604020202020204" pitchFamily="34" charset="0"/>
              </a:rPr>
              <a:t>public transport in the area</a:t>
            </a:r>
          </a:p>
          <a:p>
            <a:r>
              <a:rPr lang="en-US" sz="2400" dirty="0">
                <a:latin typeface="Arial" panose="020B0604020202020204" pitchFamily="34" charset="0"/>
                <a:cs typeface="Arial" panose="020B0604020202020204" pitchFamily="34" charset="0"/>
              </a:rPr>
              <a:t>scale (distance calculations)</a:t>
            </a:r>
          </a:p>
          <a:p>
            <a:r>
              <a:rPr lang="en-US" sz="2400" dirty="0">
                <a:latin typeface="Arial" panose="020B0604020202020204" pitchFamily="34" charset="0"/>
                <a:cs typeface="Arial" panose="020B0604020202020204" pitchFamily="34" charset="0"/>
              </a:rPr>
              <a:t>important places, for example, schools, churches, emergency services, shops</a:t>
            </a:r>
          </a:p>
          <a:p>
            <a:endParaRPr lang="en-US" sz="24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24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76AA263-F283-4A8F-830E-8FD2C0F058FA}"/>
              </a:ext>
            </a:extLst>
          </p:cNvPr>
          <p:cNvSpPr txBox="1"/>
          <p:nvPr/>
        </p:nvSpPr>
        <p:spPr>
          <a:xfrm>
            <a:off x="6204827" y="5717695"/>
            <a:ext cx="3056704"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Image source: </a:t>
            </a:r>
            <a:r>
              <a:rPr lang="en-US" sz="1000" dirty="0">
                <a:latin typeface="Arial" panose="020B0604020202020204" pitchFamily="34" charset="0"/>
                <a:cs typeface="Arial" panose="020B0604020202020204" pitchFamily="34" charset="0"/>
                <a:hlinkClick r:id="rId9"/>
              </a:rPr>
              <a:t>www.</a:t>
            </a:r>
            <a:r>
              <a:rPr lang="en-AU" sz="1000" dirty="0">
                <a:latin typeface="Arial" panose="020B0604020202020204" pitchFamily="34" charset="0"/>
                <a:cs typeface="Arial" panose="020B0604020202020204" pitchFamily="34" charset="0"/>
                <a:hlinkClick r:id="rId9"/>
              </a:rPr>
              <a:t>openstreetmap.org</a:t>
            </a:r>
            <a:endParaRPr lang="en-AU"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667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77CE0BB-D1C0-4DFD-BDAE-F3ED1F4099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5629" y="6294390"/>
            <a:ext cx="2528080" cy="290049"/>
          </a:xfrm>
          <a:prstGeom prst="rect">
            <a:avLst/>
          </a:prstGeom>
        </p:spPr>
      </p:pic>
      <p:sp>
        <p:nvSpPr>
          <p:cNvPr id="5" name="Title 4">
            <a:extLst>
              <a:ext uri="{FF2B5EF4-FFF2-40B4-BE49-F238E27FC236}">
                <a16:creationId xmlns:a16="http://schemas.microsoft.com/office/drawing/2014/main" id="{24085C24-E347-D24A-98BD-9F96651BBDE2}"/>
              </a:ext>
            </a:extLst>
          </p:cNvPr>
          <p:cNvSpPr>
            <a:spLocks noGrp="1"/>
          </p:cNvSpPr>
          <p:nvPr>
            <p:ph type="title"/>
          </p:nvPr>
        </p:nvSpPr>
        <p:spPr/>
        <p:txBody>
          <a:bodyPr>
            <a:normAutofit/>
          </a:bodyPr>
          <a:lstStyle/>
          <a:p>
            <a:r>
              <a:rPr lang="en-US" sz="4000" b="1">
                <a:solidFill>
                  <a:srgbClr val="007193"/>
                </a:solidFill>
                <a:latin typeface="Arial" panose="020B0604020202020204" pitchFamily="34" charset="0"/>
                <a:cs typeface="Arial" panose="020B0604020202020204" pitchFamily="34" charset="0"/>
              </a:rPr>
              <a:t>Compare two online map systems for your local area.</a:t>
            </a:r>
          </a:p>
        </p:txBody>
      </p:sp>
      <p:sp>
        <p:nvSpPr>
          <p:cNvPr id="11" name="Content Placeholder 7">
            <a:extLst>
              <a:ext uri="{FF2B5EF4-FFF2-40B4-BE49-F238E27FC236}">
                <a16:creationId xmlns:a16="http://schemas.microsoft.com/office/drawing/2014/main" id="{CD015863-B222-6C45-82D4-57CB6893CB6C}"/>
              </a:ext>
            </a:extLst>
          </p:cNvPr>
          <p:cNvSpPr txBox="1">
            <a:spLocks/>
          </p:cNvSpPr>
          <p:nvPr/>
        </p:nvSpPr>
        <p:spPr>
          <a:xfrm>
            <a:off x="628649" y="1653867"/>
            <a:ext cx="8233482" cy="37607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400" dirty="0">
                <a:latin typeface="Arial" panose="020B0604020202020204" pitchFamily="34" charset="0"/>
                <a:cs typeface="Arial" panose="020B0604020202020204" pitchFamily="34" charset="0"/>
              </a:rPr>
              <a:t>What features do they have that are:</a:t>
            </a:r>
          </a:p>
          <a:p>
            <a:pPr>
              <a:lnSpc>
                <a:spcPct val="120000"/>
              </a:lnSpc>
            </a:pPr>
            <a:r>
              <a:rPr lang="en-US" sz="2400" dirty="0">
                <a:latin typeface="Arial" panose="020B0604020202020204" pitchFamily="34" charset="0"/>
                <a:cs typeface="Arial" panose="020B0604020202020204" pitchFamily="34" charset="0"/>
              </a:rPr>
              <a:t>similar?</a:t>
            </a:r>
          </a:p>
          <a:p>
            <a:pPr>
              <a:lnSpc>
                <a:spcPct val="120000"/>
              </a:lnSpc>
            </a:pPr>
            <a:r>
              <a:rPr lang="en-US" sz="2400" dirty="0">
                <a:latin typeface="Arial" panose="020B0604020202020204" pitchFamily="34" charset="0"/>
                <a:cs typeface="Arial" panose="020B0604020202020204" pitchFamily="34" charset="0"/>
              </a:rPr>
              <a:t>different?</a:t>
            </a:r>
          </a:p>
          <a:p>
            <a:pPr>
              <a:lnSpc>
                <a:spcPct val="120000"/>
              </a:lnSpc>
            </a:pPr>
            <a:r>
              <a:rPr lang="en-US" sz="2400" dirty="0">
                <a:latin typeface="Arial" panose="020B0604020202020204" pitchFamily="34" charset="0"/>
                <a:cs typeface="Arial" panose="020B0604020202020204" pitchFamily="34" charset="0"/>
              </a:rPr>
              <a:t>sustainable?</a:t>
            </a:r>
          </a:p>
          <a:p>
            <a:pPr marL="0" indent="0">
              <a:lnSpc>
                <a:spcPct val="120000"/>
              </a:lnSpc>
              <a:buNone/>
            </a:pPr>
            <a:r>
              <a:rPr lang="en-US" sz="2400" dirty="0">
                <a:latin typeface="Arial" panose="020B0604020202020204" pitchFamily="34" charset="0"/>
                <a:cs typeface="Arial" panose="020B0604020202020204" pitchFamily="34" charset="0"/>
              </a:rPr>
              <a:t>What might online maps be able to do in the future?</a:t>
            </a:r>
          </a:p>
          <a:p>
            <a:pPr marL="0" indent="0">
              <a:lnSpc>
                <a:spcPct val="120000"/>
              </a:lnSpc>
              <a:buNone/>
            </a:pPr>
            <a:r>
              <a:rPr lang="en-US" sz="2400" dirty="0">
                <a:latin typeface="Arial" panose="020B0604020202020204" pitchFamily="34" charset="0"/>
                <a:cs typeface="Arial" panose="020B0604020202020204" pitchFamily="34" charset="0"/>
              </a:rPr>
              <a:t>What features of online maps are not available on traditional paper maps?</a:t>
            </a:r>
          </a:p>
          <a:p>
            <a:endParaRPr lang="en-US" sz="24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2400" dirty="0">
              <a:latin typeface="Arial" panose="020B0604020202020204" pitchFamily="34" charset="0"/>
              <a:cs typeface="Arial" panose="020B0604020202020204" pitchFamily="34" charset="0"/>
            </a:endParaRPr>
          </a:p>
        </p:txBody>
      </p:sp>
      <p:pic>
        <p:nvPicPr>
          <p:cNvPr id="12" name="Picture 11" descr="A picture containing bird&#10;&#10;Description automatically generated">
            <a:extLst>
              <a:ext uri="{FF2B5EF4-FFF2-40B4-BE49-F238E27FC236}">
                <a16:creationId xmlns:a16="http://schemas.microsoft.com/office/drawing/2014/main" id="{F784A2B4-5AC5-EF44-8BEE-CB423535745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765" b="42353" l="0" r="95630">
                        <a14:foregroundMark x1="514" y1="4118" x2="771" y2="17647"/>
                        <a14:foregroundMark x1="8740" y1="2353" x2="14910" y2="1765"/>
                        <a14:foregroundMark x1="16967" y1="2628" x2="16967" y2="1765"/>
                        <a14:foregroundMark x1="22382" y1="2057" x2="24679" y2="1765"/>
                        <a14:foregroundMark x1="257" y1="31765" x2="15681" y2="33529"/>
                        <a14:foregroundMark x1="15681" y1="33529" x2="31362" y2="28235"/>
                        <a14:foregroundMark x1="31362" y1="28235" x2="41388" y2="30000"/>
                        <a14:foregroundMark x1="16967" y1="41176" x2="47301" y2="37647"/>
                        <a14:foregroundMark x1="47301" y1="37647" x2="62468" y2="37647"/>
                        <a14:foregroundMark x1="62468" y1="37647" x2="62725" y2="37647"/>
                        <a14:foregroundMark x1="76607" y1="40000" x2="62211" y2="40000"/>
                        <a14:foregroundMark x1="79434" y1="38824" x2="72237" y2="37647"/>
                        <a14:foregroundMark x1="95630" y1="40000" x2="78406" y2="38824"/>
                        <a14:foregroundMark x1="24679" y1="32941" x2="31105" y2="32353"/>
                        <a14:foregroundMark x1="257" y1="40588" x2="20051" y2="37059"/>
                        <a14:foregroundMark x1="257" y1="28235" x2="15167" y2="27059"/>
                        <a14:foregroundMark x1="15167" y1="27059" x2="40874" y2="30000"/>
                        <a14:foregroundMark x1="32648" y1="30588" x2="41645" y2="30588"/>
                        <a14:foregroundMark x1="41388" y1="33529" x2="31877" y2="34118"/>
                        <a14:foregroundMark x1="257" y1="42353" x2="29820" y2="36471"/>
                        <a14:foregroundMark x1="29820" y1="36471" x2="60411" y2="42353"/>
                        <a14:foregroundMark x1="60411" y1="42353" x2="91774" y2="38235"/>
                        <a14:foregroundMark x1="61954" y1="39412" x2="76864" y2="38235"/>
                        <a14:foregroundMark x1="76864" y1="38235" x2="77121" y2="38235"/>
                        <a14:foregroundMark x1="61954" y1="38824" x2="75578" y2="37647"/>
                        <a14:foregroundMark x1="61183" y1="37647" x2="76607" y2="37059"/>
                        <a14:foregroundMark x1="76607" y1="37059" x2="91260" y2="38235"/>
                        <a14:foregroundMark x1="91260" y1="38235" x2="8226" y2="41176"/>
                        <a14:foregroundMark x1="16710" y1="9412" x2="17481" y2="19412"/>
                        <a14:backgroundMark x1="18844" y1="18867" x2="19023" y2="22353"/>
                        <a14:backgroundMark x1="17995" y1="2353" x2="18325" y2="8766"/>
                      </a14:backgroundRemoval>
                    </a14:imgEffect>
                  </a14:imgLayer>
                </a14:imgProps>
              </a:ext>
              <a:ext uri="{28A0092B-C50C-407E-A947-70E740481C1C}">
                <a14:useLocalDpi xmlns:a14="http://schemas.microsoft.com/office/drawing/2010/main" val="0"/>
              </a:ext>
            </a:extLst>
          </a:blip>
          <a:srcRect b="52957"/>
          <a:stretch/>
        </p:blipFill>
        <p:spPr>
          <a:xfrm>
            <a:off x="1251623" y="6047719"/>
            <a:ext cx="3252009" cy="668572"/>
          </a:xfrm>
          <a:prstGeom prst="rect">
            <a:avLst/>
          </a:prstGeom>
        </p:spPr>
      </p:pic>
      <p:pic>
        <p:nvPicPr>
          <p:cNvPr id="13" name="Picture 12" descr="A picture containing clock&#10;&#10;Description automatically generated">
            <a:extLst>
              <a:ext uri="{FF2B5EF4-FFF2-40B4-BE49-F238E27FC236}">
                <a16:creationId xmlns:a16="http://schemas.microsoft.com/office/drawing/2014/main" id="{B034568D-377E-9643-85F9-32E89F368AC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596" b="89980" l="10000" r="95131">
                        <a14:foregroundMark x1="34477" y1="8687" x2="37908" y2="14586"/>
                        <a14:foregroundMark x1="35850" y1="5293" x2="33824" y2="7838"/>
                        <a14:foregroundMark x1="35163" y1="3636" x2="35163" y2="3636"/>
                        <a14:foregroundMark x1="33824" y1="7838" x2="35163" y2="3636"/>
                        <a14:foregroundMark x1="87647" y1="59232" x2="89020" y2="61778"/>
                        <a14:foregroundMark x1="92418" y1="57535" x2="92418" y2="53333"/>
                        <a14:foregroundMark x1="93791" y1="54182" x2="95131" y2="63434"/>
                      </a14:backgroundRemoval>
                    </a14:imgEffect>
                  </a14:imgLayer>
                </a14:imgProps>
              </a:ext>
              <a:ext uri="{28A0092B-C50C-407E-A947-70E740481C1C}">
                <a14:useLocalDpi xmlns:a14="http://schemas.microsoft.com/office/drawing/2010/main" val="0"/>
              </a:ext>
            </a:extLst>
          </a:blip>
          <a:stretch>
            <a:fillRect/>
          </a:stretch>
        </p:blipFill>
        <p:spPr>
          <a:xfrm>
            <a:off x="281869" y="6005205"/>
            <a:ext cx="931808" cy="753603"/>
          </a:xfrm>
          <a:prstGeom prst="rect">
            <a:avLst/>
          </a:prstGeom>
        </p:spPr>
      </p:pic>
      <p:pic>
        <p:nvPicPr>
          <p:cNvPr id="3" name="Graphic 2" descr="Group brainstorm">
            <a:extLst>
              <a:ext uri="{FF2B5EF4-FFF2-40B4-BE49-F238E27FC236}">
                <a16:creationId xmlns:a16="http://schemas.microsoft.com/office/drawing/2014/main" id="{67944A36-4A80-3B4A-AF83-427ABA0C249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58150" y="-14136"/>
            <a:ext cx="914400" cy="914400"/>
          </a:xfrm>
          <a:prstGeom prst="rect">
            <a:avLst/>
          </a:prstGeom>
        </p:spPr>
      </p:pic>
      <p:pic>
        <p:nvPicPr>
          <p:cNvPr id="2" name="Picture 1" descr="A close up of a map&#10;&#10;Description automatically generated">
            <a:extLst>
              <a:ext uri="{FF2B5EF4-FFF2-40B4-BE49-F238E27FC236}">
                <a16:creationId xmlns:a16="http://schemas.microsoft.com/office/drawing/2014/main" id="{7035B572-07A8-4C78-9622-9B704E2B2C3D}"/>
              </a:ext>
            </a:extLst>
          </p:cNvPr>
          <p:cNvPicPr>
            <a:picLocks noChangeAspect="1"/>
          </p:cNvPicPr>
          <p:nvPr/>
        </p:nvPicPr>
        <p:blipFill rotWithShape="1">
          <a:blip r:embed="rId10">
            <a:alphaModFix amt="28000"/>
            <a:extLst>
              <a:ext uri="{28A0092B-C50C-407E-A947-70E740481C1C}">
                <a14:useLocalDpi xmlns:a14="http://schemas.microsoft.com/office/drawing/2010/main" val="0"/>
              </a:ext>
            </a:extLst>
          </a:blip>
          <a:srcRect l="23542" b="21592"/>
          <a:stretch/>
        </p:blipFill>
        <p:spPr>
          <a:xfrm>
            <a:off x="0" y="1472268"/>
            <a:ext cx="9144000" cy="4216402"/>
          </a:xfrm>
          <a:prstGeom prst="rect">
            <a:avLst/>
          </a:prstGeom>
        </p:spPr>
      </p:pic>
      <p:sp>
        <p:nvSpPr>
          <p:cNvPr id="14" name="TextBox 13">
            <a:extLst>
              <a:ext uri="{FF2B5EF4-FFF2-40B4-BE49-F238E27FC236}">
                <a16:creationId xmlns:a16="http://schemas.microsoft.com/office/drawing/2014/main" id="{918024C1-8A31-D34D-9396-2838A30B026D}"/>
              </a:ext>
            </a:extLst>
          </p:cNvPr>
          <p:cNvSpPr txBox="1"/>
          <p:nvPr/>
        </p:nvSpPr>
        <p:spPr>
          <a:xfrm>
            <a:off x="8821708" y="512647"/>
            <a:ext cx="301686" cy="369332"/>
          </a:xfrm>
          <a:prstGeom prst="rect">
            <a:avLst/>
          </a:prstGeom>
          <a:noFill/>
        </p:spPr>
        <p:txBody>
          <a:bodyPr wrap="none" rtlCol="0">
            <a:spAutoFit/>
          </a:bodyPr>
          <a:lstStyle/>
          <a:p>
            <a:r>
              <a:rPr lang="en-US"/>
              <a:t>7</a:t>
            </a:r>
          </a:p>
        </p:txBody>
      </p:sp>
      <p:sp>
        <p:nvSpPr>
          <p:cNvPr id="4" name="TextBox 3">
            <a:extLst>
              <a:ext uri="{FF2B5EF4-FFF2-40B4-BE49-F238E27FC236}">
                <a16:creationId xmlns:a16="http://schemas.microsoft.com/office/drawing/2014/main" id="{91DC26CC-65BE-46A9-9C2F-CBF4C37DA9E8}"/>
              </a:ext>
            </a:extLst>
          </p:cNvPr>
          <p:cNvSpPr txBox="1"/>
          <p:nvPr/>
        </p:nvSpPr>
        <p:spPr>
          <a:xfrm>
            <a:off x="6135629" y="5708438"/>
            <a:ext cx="3056704"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Image source: </a:t>
            </a:r>
            <a:r>
              <a:rPr lang="en-US" sz="1000" dirty="0">
                <a:latin typeface="Arial" panose="020B0604020202020204" pitchFamily="34" charset="0"/>
                <a:cs typeface="Arial" panose="020B0604020202020204" pitchFamily="34" charset="0"/>
                <a:hlinkClick r:id="rId11"/>
              </a:rPr>
              <a:t>www.</a:t>
            </a:r>
            <a:r>
              <a:rPr lang="en-AU" sz="1000" dirty="0">
                <a:latin typeface="Arial" panose="020B0604020202020204" pitchFamily="34" charset="0"/>
                <a:cs typeface="Arial" panose="020B0604020202020204" pitchFamily="34" charset="0"/>
                <a:hlinkClick r:id="rId11"/>
              </a:rPr>
              <a:t>openstreetmap.org</a:t>
            </a:r>
            <a:endParaRPr lang="en-AU"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bldLvl="2"/>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84E14-FFED-474B-BE8E-7DFE4498579B}"/>
              </a:ext>
            </a:extLst>
          </p:cNvPr>
          <p:cNvSpPr>
            <a:spLocks noGrp="1"/>
          </p:cNvSpPr>
          <p:nvPr>
            <p:ph type="title"/>
          </p:nvPr>
        </p:nvSpPr>
        <p:spPr/>
        <p:txBody>
          <a:bodyPr>
            <a:normAutofit/>
          </a:bodyPr>
          <a:lstStyle/>
          <a:p>
            <a:r>
              <a:rPr lang="en-US" sz="4000" b="1">
                <a:solidFill>
                  <a:srgbClr val="007193"/>
                </a:solidFill>
                <a:latin typeface="Arial" panose="020B0604020202020204" pitchFamily="34" charset="0"/>
                <a:cs typeface="Arial" panose="020B0604020202020204" pitchFamily="34" charset="0"/>
              </a:rPr>
              <a:t>Why are number plates blurred in street view on online maps?</a:t>
            </a:r>
          </a:p>
        </p:txBody>
      </p:sp>
      <p:pic>
        <p:nvPicPr>
          <p:cNvPr id="5" name="Content Placeholder 4" descr="A police car parked in a parking lot&#10;&#10;Description automatically generated">
            <a:extLst>
              <a:ext uri="{FF2B5EF4-FFF2-40B4-BE49-F238E27FC236}">
                <a16:creationId xmlns:a16="http://schemas.microsoft.com/office/drawing/2014/main" id="{2C508E35-6AE6-4248-9AB5-1ACF3571301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685847"/>
            <a:ext cx="9144000" cy="4120043"/>
          </a:xfrm>
        </p:spPr>
      </p:pic>
      <p:pic>
        <p:nvPicPr>
          <p:cNvPr id="4" name="Picture 3" descr="A picture containing bird&#10;&#10;Description automatically generated">
            <a:extLst>
              <a:ext uri="{FF2B5EF4-FFF2-40B4-BE49-F238E27FC236}">
                <a16:creationId xmlns:a16="http://schemas.microsoft.com/office/drawing/2014/main" id="{5A0CEAE2-EFA0-7846-A270-E67E3E928E56}"/>
              </a:ext>
            </a:extLst>
          </p:cNvPr>
          <p:cNvPicPr>
            <a:picLocks noChangeAspect="1"/>
          </p:cNvPicPr>
          <p:nvPr/>
        </p:nvPicPr>
        <p:blipFill rotWithShape="1">
          <a:blip r:embed="rId4">
            <a:extLst>
              <a:ext uri="{28A0092B-C50C-407E-A947-70E740481C1C}">
                <a14:useLocalDpi xmlns:a14="http://schemas.microsoft.com/office/drawing/2010/main" val="0"/>
              </a:ext>
            </a:extLst>
          </a:blip>
          <a:srcRect b="52957"/>
          <a:stretch/>
        </p:blipFill>
        <p:spPr>
          <a:xfrm>
            <a:off x="1251623" y="6047719"/>
            <a:ext cx="3252009" cy="668572"/>
          </a:xfrm>
          <a:prstGeom prst="rect">
            <a:avLst/>
          </a:prstGeom>
        </p:spPr>
      </p:pic>
      <p:pic>
        <p:nvPicPr>
          <p:cNvPr id="6" name="Picture 5" descr="A picture containing clock&#10;&#10;Description automatically generated">
            <a:extLst>
              <a:ext uri="{FF2B5EF4-FFF2-40B4-BE49-F238E27FC236}">
                <a16:creationId xmlns:a16="http://schemas.microsoft.com/office/drawing/2014/main" id="{9D3F668B-EAEB-B841-8CB5-34B4E57721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869" y="6005205"/>
            <a:ext cx="931808" cy="753603"/>
          </a:xfrm>
          <a:prstGeom prst="rect">
            <a:avLst/>
          </a:prstGeom>
        </p:spPr>
      </p:pic>
      <p:pic>
        <p:nvPicPr>
          <p:cNvPr id="7" name="Picture 6">
            <a:extLst>
              <a:ext uri="{FF2B5EF4-FFF2-40B4-BE49-F238E27FC236}">
                <a16:creationId xmlns:a16="http://schemas.microsoft.com/office/drawing/2014/main" id="{A060FEBF-3DDC-5947-9270-6C7F8B0747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5629" y="6294390"/>
            <a:ext cx="2528080" cy="290049"/>
          </a:xfrm>
          <a:prstGeom prst="rect">
            <a:avLst/>
          </a:prstGeom>
        </p:spPr>
      </p:pic>
      <p:pic>
        <p:nvPicPr>
          <p:cNvPr id="8" name="Graphic 7" descr="Group brainstorm">
            <a:extLst>
              <a:ext uri="{FF2B5EF4-FFF2-40B4-BE49-F238E27FC236}">
                <a16:creationId xmlns:a16="http://schemas.microsoft.com/office/drawing/2014/main" id="{B6BCCDCE-F626-F94C-A681-FD244C2FB4F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31541" y="0"/>
            <a:ext cx="914400" cy="914400"/>
          </a:xfrm>
          <a:prstGeom prst="rect">
            <a:avLst/>
          </a:prstGeom>
        </p:spPr>
      </p:pic>
      <p:sp>
        <p:nvSpPr>
          <p:cNvPr id="3" name="Rectangle 2">
            <a:extLst>
              <a:ext uri="{FF2B5EF4-FFF2-40B4-BE49-F238E27FC236}">
                <a16:creationId xmlns:a16="http://schemas.microsoft.com/office/drawing/2014/main" id="{4441F2AD-B84C-48CE-AB17-0BD1C68BC672}"/>
              </a:ext>
            </a:extLst>
          </p:cNvPr>
          <p:cNvSpPr/>
          <p:nvPr/>
        </p:nvSpPr>
        <p:spPr>
          <a:xfrm>
            <a:off x="6486593" y="5788305"/>
            <a:ext cx="2811568" cy="246221"/>
          </a:xfrm>
          <a:prstGeom prst="rect">
            <a:avLst/>
          </a:prstGeom>
        </p:spPr>
        <p:txBody>
          <a:bodyPr wrap="square">
            <a:spAutoFit/>
          </a:bodyPr>
          <a:lstStyle/>
          <a:p>
            <a:r>
              <a:rPr lang="en-AU" sz="1000" dirty="0">
                <a:latin typeface="Arial" panose="020B0604020202020204" pitchFamily="34" charset="0"/>
                <a:cs typeface="Arial" panose="020B0604020202020204" pitchFamily="34" charset="0"/>
              </a:rPr>
              <a:t>Source: </a:t>
            </a:r>
            <a:r>
              <a:rPr lang="en-AU" sz="1000" dirty="0">
                <a:latin typeface="Arial" panose="020B0604020202020204" pitchFamily="34" charset="0"/>
                <a:cs typeface="Arial" panose="020B0604020202020204" pitchFamily="34" charset="0"/>
                <a:hlinkClick r:id="rId9"/>
              </a:rPr>
              <a:t>https://www.google.com/maps</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04649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DD491-D0F6-044D-81D2-9AE251F669BD}"/>
              </a:ext>
            </a:extLst>
          </p:cNvPr>
          <p:cNvSpPr>
            <a:spLocks noGrp="1"/>
          </p:cNvSpPr>
          <p:nvPr>
            <p:ph type="title"/>
          </p:nvPr>
        </p:nvSpPr>
        <p:spPr/>
        <p:txBody>
          <a:bodyPr>
            <a:noAutofit/>
          </a:bodyPr>
          <a:lstStyle/>
          <a:p>
            <a:r>
              <a:rPr lang="en-US" sz="3200" b="1">
                <a:solidFill>
                  <a:srgbClr val="007193"/>
                </a:solidFill>
                <a:latin typeface="Arial" panose="020B0604020202020204" pitchFamily="34" charset="0"/>
                <a:cs typeface="Arial" panose="020B0604020202020204" pitchFamily="34" charset="0"/>
              </a:rPr>
              <a:t>What are some more reasons for personal information to be kept private in networked information systems?</a:t>
            </a:r>
          </a:p>
        </p:txBody>
      </p:sp>
      <p:pic>
        <p:nvPicPr>
          <p:cNvPr id="4" name="Graphic 3" descr="Group brainstorm">
            <a:extLst>
              <a:ext uri="{FF2B5EF4-FFF2-40B4-BE49-F238E27FC236}">
                <a16:creationId xmlns:a16="http://schemas.microsoft.com/office/drawing/2014/main" id="{FBA7027C-367E-FC4B-A5A9-DD656D2CCF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58150" y="0"/>
            <a:ext cx="914400" cy="914400"/>
          </a:xfrm>
          <a:prstGeom prst="rect">
            <a:avLst/>
          </a:prstGeom>
        </p:spPr>
      </p:pic>
      <p:pic>
        <p:nvPicPr>
          <p:cNvPr id="6" name="Picture 5" descr="A picture containing sitting, computer, keyboard, table&#10;&#10;Description automatically generated">
            <a:extLst>
              <a:ext uri="{FF2B5EF4-FFF2-40B4-BE49-F238E27FC236}">
                <a16:creationId xmlns:a16="http://schemas.microsoft.com/office/drawing/2014/main" id="{48B29E4D-0DF4-314F-A11E-A16FBCC85577}"/>
              </a:ext>
            </a:extLst>
          </p:cNvPr>
          <p:cNvPicPr>
            <a:picLocks noChangeAspect="1"/>
          </p:cNvPicPr>
          <p:nvPr/>
        </p:nvPicPr>
        <p:blipFill rotWithShape="1">
          <a:blip r:embed="rId5">
            <a:extLst>
              <a:ext uri="{28A0092B-C50C-407E-A947-70E740481C1C}">
                <a14:useLocalDpi xmlns:a14="http://schemas.microsoft.com/office/drawing/2010/main" val="0"/>
              </a:ext>
            </a:extLst>
          </a:blip>
          <a:srcRect t="7009" b="4602"/>
          <a:stretch/>
        </p:blipFill>
        <p:spPr>
          <a:xfrm>
            <a:off x="1538343" y="1810742"/>
            <a:ext cx="6067313" cy="3753970"/>
          </a:xfrm>
          <a:prstGeom prst="rect">
            <a:avLst/>
          </a:prstGeom>
        </p:spPr>
      </p:pic>
      <p:pic>
        <p:nvPicPr>
          <p:cNvPr id="7" name="Picture 6" descr="A picture containing bird&#10;&#10;Description automatically generated">
            <a:extLst>
              <a:ext uri="{FF2B5EF4-FFF2-40B4-BE49-F238E27FC236}">
                <a16:creationId xmlns:a16="http://schemas.microsoft.com/office/drawing/2014/main" id="{CF9C5F58-DD46-564B-884B-325D35F20522}"/>
              </a:ext>
            </a:extLst>
          </p:cNvPr>
          <p:cNvPicPr>
            <a:picLocks noChangeAspect="1"/>
          </p:cNvPicPr>
          <p:nvPr/>
        </p:nvPicPr>
        <p:blipFill rotWithShape="1">
          <a:blip r:embed="rId6">
            <a:extLst>
              <a:ext uri="{28A0092B-C50C-407E-A947-70E740481C1C}">
                <a14:useLocalDpi xmlns:a14="http://schemas.microsoft.com/office/drawing/2010/main" val="0"/>
              </a:ext>
            </a:extLst>
          </a:blip>
          <a:srcRect b="52957"/>
          <a:stretch/>
        </p:blipFill>
        <p:spPr>
          <a:xfrm>
            <a:off x="1251623" y="6047719"/>
            <a:ext cx="3252009" cy="668572"/>
          </a:xfrm>
          <a:prstGeom prst="rect">
            <a:avLst/>
          </a:prstGeom>
        </p:spPr>
      </p:pic>
      <p:pic>
        <p:nvPicPr>
          <p:cNvPr id="8" name="Picture 7" descr="A picture containing clock&#10;&#10;Description automatically generated">
            <a:extLst>
              <a:ext uri="{FF2B5EF4-FFF2-40B4-BE49-F238E27FC236}">
                <a16:creationId xmlns:a16="http://schemas.microsoft.com/office/drawing/2014/main" id="{EB706B48-CBE3-5B4D-A4FE-A0340F20D7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869" y="6005205"/>
            <a:ext cx="931808" cy="753603"/>
          </a:xfrm>
          <a:prstGeom prst="rect">
            <a:avLst/>
          </a:prstGeom>
        </p:spPr>
      </p:pic>
      <p:pic>
        <p:nvPicPr>
          <p:cNvPr id="9" name="Picture 8">
            <a:extLst>
              <a:ext uri="{FF2B5EF4-FFF2-40B4-BE49-F238E27FC236}">
                <a16:creationId xmlns:a16="http://schemas.microsoft.com/office/drawing/2014/main" id="{F975B4B0-D7B4-8C4F-B1A2-986C59671B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35629" y="6294390"/>
            <a:ext cx="2528080" cy="290049"/>
          </a:xfrm>
          <a:prstGeom prst="rect">
            <a:avLst/>
          </a:prstGeom>
        </p:spPr>
      </p:pic>
      <p:sp>
        <p:nvSpPr>
          <p:cNvPr id="10" name="TextBox 9">
            <a:extLst>
              <a:ext uri="{FF2B5EF4-FFF2-40B4-BE49-F238E27FC236}">
                <a16:creationId xmlns:a16="http://schemas.microsoft.com/office/drawing/2014/main" id="{1F3E8FFD-DF4C-DB4E-B659-287D018D166F}"/>
              </a:ext>
            </a:extLst>
          </p:cNvPr>
          <p:cNvSpPr txBox="1"/>
          <p:nvPr/>
        </p:nvSpPr>
        <p:spPr>
          <a:xfrm>
            <a:off x="8821708" y="512647"/>
            <a:ext cx="301686" cy="369332"/>
          </a:xfrm>
          <a:prstGeom prst="rect">
            <a:avLst/>
          </a:prstGeom>
          <a:noFill/>
        </p:spPr>
        <p:txBody>
          <a:bodyPr wrap="none" rtlCol="0">
            <a:spAutoFit/>
          </a:bodyPr>
          <a:lstStyle/>
          <a:p>
            <a:r>
              <a:rPr lang="en-US"/>
              <a:t>8</a:t>
            </a:r>
          </a:p>
        </p:txBody>
      </p:sp>
      <p:sp>
        <p:nvSpPr>
          <p:cNvPr id="3" name="Rectangle 2">
            <a:extLst>
              <a:ext uri="{FF2B5EF4-FFF2-40B4-BE49-F238E27FC236}">
                <a16:creationId xmlns:a16="http://schemas.microsoft.com/office/drawing/2014/main" id="{55CA6BC5-AC80-3F41-BB10-DA25092446D2}"/>
              </a:ext>
            </a:extLst>
          </p:cNvPr>
          <p:cNvSpPr/>
          <p:nvPr/>
        </p:nvSpPr>
        <p:spPr>
          <a:xfrm>
            <a:off x="1986965" y="5576117"/>
            <a:ext cx="6242635" cy="246221"/>
          </a:xfrm>
          <a:prstGeom prst="rect">
            <a:avLst/>
          </a:prstGeom>
        </p:spPr>
        <p:txBody>
          <a:bodyPr wrap="square">
            <a:spAutoFit/>
          </a:bodyPr>
          <a:lstStyle/>
          <a:p>
            <a:r>
              <a:rPr lang="en-AU" sz="1000" dirty="0">
                <a:latin typeface="Arial" panose="020B0604020202020204" pitchFamily="34" charset="0"/>
                <a:cs typeface="Arial" panose="020B0604020202020204" pitchFamily="34" charset="0"/>
              </a:rPr>
              <a:t>Image source: </a:t>
            </a:r>
            <a:r>
              <a:rPr lang="en-AU" sz="1000" dirty="0">
                <a:latin typeface="Arial" panose="020B0604020202020204" pitchFamily="34" charset="0"/>
                <a:cs typeface="Arial" panose="020B0604020202020204" pitchFamily="34" charset="0"/>
                <a:hlinkClick r:id="rId9"/>
              </a:rPr>
              <a:t>https://pixabay.com/illustrations/password-app-application-business-2781614/</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9488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ird&#10;&#10;Description automatically generated">
            <a:extLst>
              <a:ext uri="{FF2B5EF4-FFF2-40B4-BE49-F238E27FC236}">
                <a16:creationId xmlns:a16="http://schemas.microsoft.com/office/drawing/2014/main" id="{81196998-6BE8-4DAF-A742-C88A577E95E7}"/>
              </a:ext>
            </a:extLst>
          </p:cNvPr>
          <p:cNvPicPr>
            <a:picLocks noChangeAspect="1"/>
          </p:cNvPicPr>
          <p:nvPr/>
        </p:nvPicPr>
        <p:blipFill rotWithShape="1">
          <a:blip r:embed="rId2">
            <a:extLst>
              <a:ext uri="{28A0092B-C50C-407E-A947-70E740481C1C}">
                <a14:useLocalDpi xmlns:a14="http://schemas.microsoft.com/office/drawing/2010/main" val="0"/>
              </a:ext>
            </a:extLst>
          </a:blip>
          <a:srcRect b="52957"/>
          <a:stretch/>
        </p:blipFill>
        <p:spPr>
          <a:xfrm>
            <a:off x="1251623" y="6047719"/>
            <a:ext cx="3252009" cy="668572"/>
          </a:xfrm>
          <a:prstGeom prst="rect">
            <a:avLst/>
          </a:prstGeom>
        </p:spPr>
      </p:pic>
      <p:pic>
        <p:nvPicPr>
          <p:cNvPr id="3" name="Picture 2" descr="A picture containing clock&#10;&#10;Description automatically generated">
            <a:extLst>
              <a:ext uri="{FF2B5EF4-FFF2-40B4-BE49-F238E27FC236}">
                <a16:creationId xmlns:a16="http://schemas.microsoft.com/office/drawing/2014/main" id="{7AA09FB9-CB6A-4D37-B3A7-EC7869E9C6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869" y="6005205"/>
            <a:ext cx="931808" cy="753603"/>
          </a:xfrm>
          <a:prstGeom prst="rect">
            <a:avLst/>
          </a:prstGeom>
        </p:spPr>
      </p:pic>
      <p:pic>
        <p:nvPicPr>
          <p:cNvPr id="9" name="Picture 8">
            <a:extLst>
              <a:ext uri="{FF2B5EF4-FFF2-40B4-BE49-F238E27FC236}">
                <a16:creationId xmlns:a16="http://schemas.microsoft.com/office/drawing/2014/main" id="{677CE0BB-D1C0-4DFD-BDAE-F3ED1F4099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5629" y="6294390"/>
            <a:ext cx="2528080" cy="290049"/>
          </a:xfrm>
          <a:prstGeom prst="rect">
            <a:avLst/>
          </a:prstGeom>
        </p:spPr>
      </p:pic>
      <p:sp>
        <p:nvSpPr>
          <p:cNvPr id="5" name="Title 4">
            <a:extLst>
              <a:ext uri="{FF2B5EF4-FFF2-40B4-BE49-F238E27FC236}">
                <a16:creationId xmlns:a16="http://schemas.microsoft.com/office/drawing/2014/main" id="{24085C24-E347-D24A-98BD-9F96651BBDE2}"/>
              </a:ext>
            </a:extLst>
          </p:cNvPr>
          <p:cNvSpPr>
            <a:spLocks noGrp="1"/>
          </p:cNvSpPr>
          <p:nvPr>
            <p:ph type="title"/>
          </p:nvPr>
        </p:nvSpPr>
        <p:spPr/>
        <p:txBody>
          <a:bodyPr>
            <a:normAutofit/>
          </a:bodyPr>
          <a:lstStyle/>
          <a:p>
            <a:r>
              <a:rPr lang="en-US" sz="4800" b="1" dirty="0">
                <a:solidFill>
                  <a:srgbClr val="007193"/>
                </a:solidFill>
                <a:latin typeface="Arial" panose="020B0604020202020204" pitchFamily="34" charset="0"/>
                <a:cs typeface="Arial" panose="020B0604020202020204" pitchFamily="34" charset="0"/>
              </a:rPr>
              <a:t>What is a system?</a:t>
            </a:r>
          </a:p>
        </p:txBody>
      </p:sp>
      <p:sp>
        <p:nvSpPr>
          <p:cNvPr id="8" name="Content Placeholder 7">
            <a:extLst>
              <a:ext uri="{FF2B5EF4-FFF2-40B4-BE49-F238E27FC236}">
                <a16:creationId xmlns:a16="http://schemas.microsoft.com/office/drawing/2014/main" id="{D032E53F-C98E-4E41-A996-54E729E344E1}"/>
              </a:ext>
            </a:extLst>
          </p:cNvPr>
          <p:cNvSpPr>
            <a:spLocks noGrp="1"/>
          </p:cNvSpPr>
          <p:nvPr>
            <p:ph idx="1"/>
          </p:nvPr>
        </p:nvSpPr>
        <p:spPr>
          <a:xfrm>
            <a:off x="628650" y="1447324"/>
            <a:ext cx="8233482" cy="4351338"/>
          </a:xfrm>
        </p:spPr>
        <p:txBody>
          <a:bodyPr/>
          <a:lstStyle/>
          <a:p>
            <a:pPr marL="0" indent="0">
              <a:buNone/>
            </a:pPr>
            <a:r>
              <a:rPr lang="en-US" dirty="0">
                <a:latin typeface="Arial" panose="020B0604020202020204" pitchFamily="34" charset="0"/>
                <a:cs typeface="Arial" panose="020B0604020202020204" pitchFamily="34" charset="0"/>
              </a:rPr>
              <a:t>You’ve probably heard about ecosystems too.</a:t>
            </a:r>
          </a:p>
        </p:txBody>
      </p:sp>
      <p:sp>
        <p:nvSpPr>
          <p:cNvPr id="10" name="TextBox 9">
            <a:extLst>
              <a:ext uri="{FF2B5EF4-FFF2-40B4-BE49-F238E27FC236}">
                <a16:creationId xmlns:a16="http://schemas.microsoft.com/office/drawing/2014/main" id="{30C6D5D8-40BA-A841-8AD0-2DFE739D4E52}"/>
              </a:ext>
            </a:extLst>
          </p:cNvPr>
          <p:cNvSpPr txBox="1"/>
          <p:nvPr/>
        </p:nvSpPr>
        <p:spPr>
          <a:xfrm>
            <a:off x="2176410" y="5456200"/>
            <a:ext cx="4911922"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Image source: </a:t>
            </a:r>
            <a:r>
              <a:rPr lang="en-AU" sz="1000" dirty="0">
                <a:latin typeface="Arial" panose="020B0604020202020204" pitchFamily="34" charset="0"/>
                <a:cs typeface="Arial" panose="020B0604020202020204" pitchFamily="34" charset="0"/>
                <a:hlinkClick r:id="rId5"/>
              </a:rPr>
              <a:t>https://pixabay.com/photos/frog-swamp-bullfrog-amphibian-5380422/</a:t>
            </a:r>
            <a:endParaRPr lang="en-US" sz="1000" dirty="0">
              <a:latin typeface="Arial" panose="020B0604020202020204" pitchFamily="34" charset="0"/>
              <a:cs typeface="Arial" panose="020B0604020202020204" pitchFamily="34" charset="0"/>
            </a:endParaRPr>
          </a:p>
        </p:txBody>
      </p:sp>
      <p:pic>
        <p:nvPicPr>
          <p:cNvPr id="1028" name="Picture 4" descr="Frog, Swamp, Bullfrog, Amphibian, Nature, Pond, Toad">
            <a:extLst>
              <a:ext uri="{FF2B5EF4-FFF2-40B4-BE49-F238E27FC236}">
                <a16:creationId xmlns:a16="http://schemas.microsoft.com/office/drawing/2014/main" id="{E85A9568-6BE0-41AB-ADA5-A5FD0F5F79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5668" y="2098255"/>
            <a:ext cx="5032664" cy="3355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0163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ird&#10;&#10;Description automatically generated">
            <a:extLst>
              <a:ext uri="{FF2B5EF4-FFF2-40B4-BE49-F238E27FC236}">
                <a16:creationId xmlns:a16="http://schemas.microsoft.com/office/drawing/2014/main" id="{81196998-6BE8-4DAF-A742-C88A577E95E7}"/>
              </a:ext>
            </a:extLst>
          </p:cNvPr>
          <p:cNvPicPr>
            <a:picLocks noChangeAspect="1"/>
          </p:cNvPicPr>
          <p:nvPr/>
        </p:nvPicPr>
        <p:blipFill rotWithShape="1">
          <a:blip r:embed="rId3">
            <a:extLst>
              <a:ext uri="{28A0092B-C50C-407E-A947-70E740481C1C}">
                <a14:useLocalDpi xmlns:a14="http://schemas.microsoft.com/office/drawing/2010/main" val="0"/>
              </a:ext>
            </a:extLst>
          </a:blip>
          <a:srcRect b="52957"/>
          <a:stretch/>
        </p:blipFill>
        <p:spPr>
          <a:xfrm>
            <a:off x="1251623" y="6047719"/>
            <a:ext cx="3252009" cy="668572"/>
          </a:xfrm>
          <a:prstGeom prst="rect">
            <a:avLst/>
          </a:prstGeom>
        </p:spPr>
      </p:pic>
      <p:pic>
        <p:nvPicPr>
          <p:cNvPr id="3" name="Picture 2" descr="A picture containing clock&#10;&#10;Description automatically generated">
            <a:extLst>
              <a:ext uri="{FF2B5EF4-FFF2-40B4-BE49-F238E27FC236}">
                <a16:creationId xmlns:a16="http://schemas.microsoft.com/office/drawing/2014/main" id="{7AA09FB9-CB6A-4D37-B3A7-EC7869E9C6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869" y="6005205"/>
            <a:ext cx="931808" cy="753603"/>
          </a:xfrm>
          <a:prstGeom prst="rect">
            <a:avLst/>
          </a:prstGeom>
        </p:spPr>
      </p:pic>
      <p:pic>
        <p:nvPicPr>
          <p:cNvPr id="9" name="Picture 8">
            <a:extLst>
              <a:ext uri="{FF2B5EF4-FFF2-40B4-BE49-F238E27FC236}">
                <a16:creationId xmlns:a16="http://schemas.microsoft.com/office/drawing/2014/main" id="{677CE0BB-D1C0-4DFD-BDAE-F3ED1F4099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629" y="6294390"/>
            <a:ext cx="2528080" cy="290049"/>
          </a:xfrm>
          <a:prstGeom prst="rect">
            <a:avLst/>
          </a:prstGeom>
        </p:spPr>
      </p:pic>
      <p:sp>
        <p:nvSpPr>
          <p:cNvPr id="5" name="Title 4">
            <a:extLst>
              <a:ext uri="{FF2B5EF4-FFF2-40B4-BE49-F238E27FC236}">
                <a16:creationId xmlns:a16="http://schemas.microsoft.com/office/drawing/2014/main" id="{24085C24-E347-D24A-98BD-9F96651BBDE2}"/>
              </a:ext>
            </a:extLst>
          </p:cNvPr>
          <p:cNvSpPr>
            <a:spLocks noGrp="1"/>
          </p:cNvSpPr>
          <p:nvPr>
            <p:ph type="title"/>
          </p:nvPr>
        </p:nvSpPr>
        <p:spPr>
          <a:xfrm>
            <a:off x="424541" y="296755"/>
            <a:ext cx="7886700" cy="1325563"/>
          </a:xfrm>
        </p:spPr>
        <p:txBody>
          <a:bodyPr>
            <a:normAutofit/>
          </a:bodyPr>
          <a:lstStyle/>
          <a:p>
            <a:r>
              <a:rPr lang="en-US" sz="4000" b="1">
                <a:solidFill>
                  <a:srgbClr val="007193"/>
                </a:solidFill>
                <a:latin typeface="Arial" panose="020B0604020202020204" pitchFamily="34" charset="0"/>
                <a:cs typeface="Arial" panose="020B0604020202020204" pitchFamily="34" charset="0"/>
              </a:rPr>
              <a:t>Other GIS – hotspots</a:t>
            </a:r>
          </a:p>
        </p:txBody>
      </p:sp>
      <p:pic>
        <p:nvPicPr>
          <p:cNvPr id="7" name="Content Placeholder 6" descr="A picture containing monitor, computer, sitting, person&#10;&#10;Description automatically generated">
            <a:extLst>
              <a:ext uri="{FF2B5EF4-FFF2-40B4-BE49-F238E27FC236}">
                <a16:creationId xmlns:a16="http://schemas.microsoft.com/office/drawing/2014/main" id="{8E90FA58-44B1-C547-9330-D8FCBA60F3F1}"/>
              </a:ext>
            </a:extLst>
          </p:cNvPr>
          <p:cNvPicPr>
            <a:picLocks noGrp="1" noChangeAspect="1"/>
          </p:cNvPicPr>
          <p:nvPr>
            <p:ph sz="half" idx="1"/>
          </p:nvPr>
        </p:nvPicPr>
        <p:blipFill>
          <a:blip r:embed="rId6">
            <a:extLst>
              <a:ext uri="{28A0092B-C50C-407E-A947-70E740481C1C}">
                <a14:useLocalDpi xmlns:a14="http://schemas.microsoft.com/office/drawing/2010/main" val="0"/>
              </a:ext>
            </a:extLst>
          </a:blip>
          <a:stretch>
            <a:fillRect/>
          </a:stretch>
        </p:blipFill>
        <p:spPr>
          <a:xfrm>
            <a:off x="424541" y="1909217"/>
            <a:ext cx="8090807" cy="3844786"/>
          </a:xfrm>
        </p:spPr>
      </p:pic>
      <p:sp>
        <p:nvSpPr>
          <p:cNvPr id="8" name="Content Placeholder 7">
            <a:extLst>
              <a:ext uri="{FF2B5EF4-FFF2-40B4-BE49-F238E27FC236}">
                <a16:creationId xmlns:a16="http://schemas.microsoft.com/office/drawing/2014/main" id="{3A9DF576-AFC0-2448-92E1-84063D4A5471}"/>
              </a:ext>
            </a:extLst>
          </p:cNvPr>
          <p:cNvSpPr>
            <a:spLocks noGrp="1"/>
          </p:cNvSpPr>
          <p:nvPr>
            <p:ph sz="half" idx="2"/>
          </p:nvPr>
        </p:nvSpPr>
        <p:spPr>
          <a:xfrm>
            <a:off x="424542" y="1362229"/>
            <a:ext cx="8090807" cy="988120"/>
          </a:xfrm>
        </p:spPr>
        <p:txBody>
          <a:bodyPr>
            <a:normAutofit/>
          </a:bodyPr>
          <a:lstStyle/>
          <a:p>
            <a:pPr marL="0" indent="0">
              <a:buNone/>
            </a:pPr>
            <a:r>
              <a:rPr lang="en-US" sz="2400" dirty="0">
                <a:latin typeface="Arial" panose="020B0604020202020204" pitchFamily="34" charset="0"/>
                <a:cs typeface="Arial" panose="020B0604020202020204" pitchFamily="34" charset="0"/>
              </a:rPr>
              <a:t>Discuss how this GIS could be useful.</a:t>
            </a:r>
          </a:p>
        </p:txBody>
      </p:sp>
      <p:sp>
        <p:nvSpPr>
          <p:cNvPr id="10" name="Rectangle 9">
            <a:extLst>
              <a:ext uri="{FF2B5EF4-FFF2-40B4-BE49-F238E27FC236}">
                <a16:creationId xmlns:a16="http://schemas.microsoft.com/office/drawing/2014/main" id="{D6C551D6-F5C6-DB44-B780-F347124EC586}"/>
              </a:ext>
            </a:extLst>
          </p:cNvPr>
          <p:cNvSpPr/>
          <p:nvPr/>
        </p:nvSpPr>
        <p:spPr>
          <a:xfrm>
            <a:off x="4295101" y="5770937"/>
            <a:ext cx="4526607" cy="246221"/>
          </a:xfrm>
          <a:prstGeom prst="rect">
            <a:avLst/>
          </a:prstGeom>
        </p:spPr>
        <p:txBody>
          <a:bodyPr wrap="square">
            <a:spAutoFit/>
          </a:bodyPr>
          <a:lstStyle/>
          <a:p>
            <a:r>
              <a:rPr lang="en-AU" sz="1000" dirty="0">
                <a:latin typeface="Arial" panose="020B0604020202020204" pitchFamily="34" charset="0"/>
                <a:cs typeface="Arial" panose="020B0604020202020204" pitchFamily="34" charset="0"/>
              </a:rPr>
              <a:t>Source: </a:t>
            </a:r>
            <a:r>
              <a:rPr lang="en-AU" sz="1000" dirty="0">
                <a:latin typeface="Arial" panose="020B0604020202020204" pitchFamily="34" charset="0"/>
                <a:cs typeface="Arial" panose="020B0604020202020204" pitchFamily="34" charset="0"/>
                <a:hlinkClick r:id="rId7"/>
              </a:rPr>
              <a:t>https://hotspots.dea.ga.gov.au/acres/sentinel/index.shtml</a:t>
            </a:r>
            <a:endParaRPr lang="en-US" sz="1000" dirty="0">
              <a:latin typeface="Arial" panose="020B0604020202020204" pitchFamily="34" charset="0"/>
              <a:cs typeface="Arial" panose="020B0604020202020204" pitchFamily="34" charset="0"/>
            </a:endParaRPr>
          </a:p>
        </p:txBody>
      </p:sp>
      <p:pic>
        <p:nvPicPr>
          <p:cNvPr id="11" name="Graphic 10" descr="Group brainstorm">
            <a:extLst>
              <a:ext uri="{FF2B5EF4-FFF2-40B4-BE49-F238E27FC236}">
                <a16:creationId xmlns:a16="http://schemas.microsoft.com/office/drawing/2014/main" id="{086287C6-0342-C344-9DBE-3DBA3764003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58149" y="0"/>
            <a:ext cx="914400" cy="914400"/>
          </a:xfrm>
          <a:prstGeom prst="rect">
            <a:avLst/>
          </a:prstGeom>
        </p:spPr>
      </p:pic>
      <p:sp>
        <p:nvSpPr>
          <p:cNvPr id="12" name="TextBox 11">
            <a:extLst>
              <a:ext uri="{FF2B5EF4-FFF2-40B4-BE49-F238E27FC236}">
                <a16:creationId xmlns:a16="http://schemas.microsoft.com/office/drawing/2014/main" id="{6262322A-1A82-4341-BFFB-CBDA567FED26}"/>
              </a:ext>
            </a:extLst>
          </p:cNvPr>
          <p:cNvSpPr txBox="1"/>
          <p:nvPr/>
        </p:nvSpPr>
        <p:spPr>
          <a:xfrm>
            <a:off x="8821708" y="512647"/>
            <a:ext cx="301686" cy="369332"/>
          </a:xfrm>
          <a:prstGeom prst="rect">
            <a:avLst/>
          </a:prstGeom>
          <a:noFill/>
        </p:spPr>
        <p:txBody>
          <a:bodyPr wrap="none" rtlCol="0">
            <a:spAutoFit/>
          </a:bodyPr>
          <a:lstStyle/>
          <a:p>
            <a:r>
              <a:rPr lang="en-US"/>
              <a:t>9</a:t>
            </a:r>
          </a:p>
        </p:txBody>
      </p:sp>
    </p:spTree>
    <p:extLst>
      <p:ext uri="{BB962C8B-B14F-4D97-AF65-F5344CB8AC3E}">
        <p14:creationId xmlns:p14="http://schemas.microsoft.com/office/powerpoint/2010/main" val="10820336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ird&#10;&#10;Description automatically generated">
            <a:extLst>
              <a:ext uri="{FF2B5EF4-FFF2-40B4-BE49-F238E27FC236}">
                <a16:creationId xmlns:a16="http://schemas.microsoft.com/office/drawing/2014/main" id="{81196998-6BE8-4DAF-A742-C88A577E95E7}"/>
              </a:ext>
            </a:extLst>
          </p:cNvPr>
          <p:cNvPicPr>
            <a:picLocks noChangeAspect="1"/>
          </p:cNvPicPr>
          <p:nvPr/>
        </p:nvPicPr>
        <p:blipFill rotWithShape="1">
          <a:blip r:embed="rId4">
            <a:extLst>
              <a:ext uri="{28A0092B-C50C-407E-A947-70E740481C1C}">
                <a14:useLocalDpi xmlns:a14="http://schemas.microsoft.com/office/drawing/2010/main" val="0"/>
              </a:ext>
            </a:extLst>
          </a:blip>
          <a:srcRect b="52957"/>
          <a:stretch/>
        </p:blipFill>
        <p:spPr>
          <a:xfrm>
            <a:off x="1251623" y="6047719"/>
            <a:ext cx="3252009" cy="668572"/>
          </a:xfrm>
          <a:prstGeom prst="rect">
            <a:avLst/>
          </a:prstGeom>
        </p:spPr>
      </p:pic>
      <p:pic>
        <p:nvPicPr>
          <p:cNvPr id="3" name="Picture 2" descr="A picture containing clock&#10;&#10;Description automatically generated">
            <a:extLst>
              <a:ext uri="{FF2B5EF4-FFF2-40B4-BE49-F238E27FC236}">
                <a16:creationId xmlns:a16="http://schemas.microsoft.com/office/drawing/2014/main" id="{7AA09FB9-CB6A-4D37-B3A7-EC7869E9C6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869" y="6005205"/>
            <a:ext cx="931808" cy="753603"/>
          </a:xfrm>
          <a:prstGeom prst="rect">
            <a:avLst/>
          </a:prstGeom>
        </p:spPr>
      </p:pic>
      <p:pic>
        <p:nvPicPr>
          <p:cNvPr id="9" name="Picture 8">
            <a:extLst>
              <a:ext uri="{FF2B5EF4-FFF2-40B4-BE49-F238E27FC236}">
                <a16:creationId xmlns:a16="http://schemas.microsoft.com/office/drawing/2014/main" id="{677CE0BB-D1C0-4DFD-BDAE-F3ED1F4099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5629" y="6294390"/>
            <a:ext cx="2528080" cy="290049"/>
          </a:xfrm>
          <a:prstGeom prst="rect">
            <a:avLst/>
          </a:prstGeom>
        </p:spPr>
      </p:pic>
      <p:sp>
        <p:nvSpPr>
          <p:cNvPr id="5" name="Title 4">
            <a:extLst>
              <a:ext uri="{FF2B5EF4-FFF2-40B4-BE49-F238E27FC236}">
                <a16:creationId xmlns:a16="http://schemas.microsoft.com/office/drawing/2014/main" id="{24085C24-E347-D24A-98BD-9F96651BBDE2}"/>
              </a:ext>
            </a:extLst>
          </p:cNvPr>
          <p:cNvSpPr>
            <a:spLocks noGrp="1"/>
          </p:cNvSpPr>
          <p:nvPr>
            <p:ph type="title"/>
          </p:nvPr>
        </p:nvSpPr>
        <p:spPr>
          <a:xfrm>
            <a:off x="627864" y="226209"/>
            <a:ext cx="7886700" cy="1325563"/>
          </a:xfrm>
        </p:spPr>
        <p:txBody>
          <a:bodyPr>
            <a:normAutofit fontScale="90000"/>
          </a:bodyPr>
          <a:lstStyle/>
          <a:p>
            <a:r>
              <a:rPr lang="en-US" sz="4000" b="1" dirty="0">
                <a:solidFill>
                  <a:srgbClr val="007193"/>
                </a:solidFill>
                <a:latin typeface="Arial" panose="020B0604020202020204" pitchFamily="34" charset="0"/>
                <a:cs typeface="Arial" panose="020B0604020202020204" pitchFamily="34" charset="0"/>
              </a:rPr>
              <a:t>Other GIS – National Geographic </a:t>
            </a:r>
            <a:r>
              <a:rPr lang="en-US" sz="4000" b="1" dirty="0" err="1">
                <a:solidFill>
                  <a:srgbClr val="007193"/>
                </a:solidFill>
                <a:latin typeface="Arial" panose="020B0604020202020204" pitchFamily="34" charset="0"/>
                <a:cs typeface="Arial" panose="020B0604020202020204" pitchFamily="34" charset="0"/>
              </a:rPr>
              <a:t>MapMaker</a:t>
            </a:r>
            <a:r>
              <a:rPr lang="en-US" sz="4000" b="1" dirty="0">
                <a:solidFill>
                  <a:srgbClr val="007193"/>
                </a:solidFill>
                <a:latin typeface="Arial" panose="020B0604020202020204" pitchFamily="34" charset="0"/>
                <a:cs typeface="Arial" panose="020B0604020202020204" pitchFamily="34" charset="0"/>
              </a:rPr>
              <a:t> Interactive</a:t>
            </a:r>
          </a:p>
        </p:txBody>
      </p:sp>
      <p:sp>
        <p:nvSpPr>
          <p:cNvPr id="8" name="Content Placeholder 7">
            <a:extLst>
              <a:ext uri="{FF2B5EF4-FFF2-40B4-BE49-F238E27FC236}">
                <a16:creationId xmlns:a16="http://schemas.microsoft.com/office/drawing/2014/main" id="{3A9DF576-AFC0-2448-92E1-84063D4A5471}"/>
              </a:ext>
            </a:extLst>
          </p:cNvPr>
          <p:cNvSpPr>
            <a:spLocks noGrp="1"/>
          </p:cNvSpPr>
          <p:nvPr>
            <p:ph sz="half" idx="2"/>
          </p:nvPr>
        </p:nvSpPr>
        <p:spPr>
          <a:xfrm>
            <a:off x="627864" y="1424747"/>
            <a:ext cx="8090807" cy="617390"/>
          </a:xfrm>
        </p:spPr>
        <p:txBody>
          <a:bodyPr>
            <a:normAutofit/>
          </a:bodyPr>
          <a:lstStyle/>
          <a:p>
            <a:pPr marL="0" indent="0">
              <a:buNone/>
            </a:pPr>
            <a:r>
              <a:rPr lang="en-US" sz="2600" dirty="0">
                <a:latin typeface="Arial" panose="020B0604020202020204" pitchFamily="34" charset="0"/>
                <a:cs typeface="Arial" panose="020B0604020202020204" pitchFamily="34" charset="0"/>
              </a:rPr>
              <a:t>Discuss how this GIS could be useful.</a:t>
            </a:r>
          </a:p>
        </p:txBody>
      </p:sp>
      <p:sp>
        <p:nvSpPr>
          <p:cNvPr id="10" name="Rectangle 9">
            <a:extLst>
              <a:ext uri="{FF2B5EF4-FFF2-40B4-BE49-F238E27FC236}">
                <a16:creationId xmlns:a16="http://schemas.microsoft.com/office/drawing/2014/main" id="{D6C551D6-F5C6-DB44-B780-F347124EC586}"/>
              </a:ext>
            </a:extLst>
          </p:cNvPr>
          <p:cNvSpPr/>
          <p:nvPr/>
        </p:nvSpPr>
        <p:spPr>
          <a:xfrm>
            <a:off x="5525859" y="5256122"/>
            <a:ext cx="3074443" cy="523220"/>
          </a:xfrm>
          <a:prstGeom prst="rect">
            <a:avLst/>
          </a:prstGeom>
        </p:spPr>
        <p:txBody>
          <a:bodyPr wrap="square">
            <a:spAutoFit/>
          </a:bodyPr>
          <a:lstStyle/>
          <a:p>
            <a:r>
              <a:rPr lang="en-AU" dirty="0">
                <a:latin typeface="Arial" panose="020B0604020202020204" pitchFamily="34" charset="0"/>
                <a:cs typeface="Arial" panose="020B0604020202020204" pitchFamily="34" charset="0"/>
              </a:rPr>
              <a:t>Interactive map: </a:t>
            </a:r>
          </a:p>
          <a:p>
            <a:r>
              <a:rPr lang="en-AU" sz="1000" dirty="0">
                <a:latin typeface="Arial" panose="020B0604020202020204" pitchFamily="34" charset="0"/>
                <a:cs typeface="Arial" panose="020B0604020202020204" pitchFamily="34" charset="0"/>
                <a:hlinkClick r:id="rId7"/>
              </a:rPr>
              <a:t>https://mapmaker.nationalgeographic.org/</a:t>
            </a:r>
            <a:endParaRPr lang="en-AU" sz="1000" dirty="0">
              <a:latin typeface="Arial" panose="020B0604020202020204" pitchFamily="34" charset="0"/>
              <a:cs typeface="Arial" panose="020B0604020202020204" pitchFamily="34" charset="0"/>
            </a:endParaRPr>
          </a:p>
        </p:txBody>
      </p:sp>
      <p:pic>
        <p:nvPicPr>
          <p:cNvPr id="11" name="Online Media 3" descr="MapMaker Interactive Tutorial 1: Basemaps">
            <a:hlinkClick r:id="" action="ppaction://media"/>
            <a:extLst>
              <a:ext uri="{FF2B5EF4-FFF2-40B4-BE49-F238E27FC236}">
                <a16:creationId xmlns:a16="http://schemas.microsoft.com/office/drawing/2014/main" id="{DF7E04E6-7938-CC46-943F-27B07D81A58F}"/>
              </a:ext>
            </a:extLst>
          </p:cNvPr>
          <p:cNvPicPr>
            <a:picLocks noGrp="1" noRot="1" noChangeAspect="1"/>
          </p:cNvPicPr>
          <p:nvPr>
            <p:ph sz="half" idx="1"/>
            <a:videoFile r:link="rId1"/>
          </p:nvPr>
        </p:nvPicPr>
        <p:blipFill>
          <a:blip r:embed="rId8"/>
          <a:stretch>
            <a:fillRect/>
          </a:stretch>
        </p:blipFill>
        <p:spPr>
          <a:xfrm>
            <a:off x="1759702" y="1895364"/>
            <a:ext cx="5816755" cy="3271924"/>
          </a:xfrm>
          <a:prstGeom prst="rect">
            <a:avLst/>
          </a:prstGeom>
        </p:spPr>
      </p:pic>
      <p:sp>
        <p:nvSpPr>
          <p:cNvPr id="12" name="TextBox 11">
            <a:extLst>
              <a:ext uri="{FF2B5EF4-FFF2-40B4-BE49-F238E27FC236}">
                <a16:creationId xmlns:a16="http://schemas.microsoft.com/office/drawing/2014/main" id="{3359330F-9F25-C641-8EBB-66BAF874346E}"/>
              </a:ext>
            </a:extLst>
          </p:cNvPr>
          <p:cNvSpPr txBox="1"/>
          <p:nvPr/>
        </p:nvSpPr>
        <p:spPr>
          <a:xfrm>
            <a:off x="1251623" y="5256122"/>
            <a:ext cx="4027706" cy="523220"/>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Video tutorial – getting started (1 min)</a:t>
            </a:r>
          </a:p>
          <a:p>
            <a:r>
              <a:rPr lang="en-US" sz="1000" dirty="0">
                <a:latin typeface="Arial" panose="020B0604020202020204" pitchFamily="34" charset="0"/>
                <a:cs typeface="Arial" panose="020B0604020202020204" pitchFamily="34" charset="0"/>
              </a:rPr>
              <a:t>Source: </a:t>
            </a:r>
            <a:r>
              <a:rPr lang="en-US" sz="1000" dirty="0">
                <a:latin typeface="Arial" panose="020B0604020202020204" pitchFamily="34" charset="0"/>
                <a:cs typeface="Arial" panose="020B0604020202020204" pitchFamily="34" charset="0"/>
                <a:hlinkClick r:id="rId9"/>
              </a:rPr>
              <a:t>https://youtu.be/gLgV_y-Yhxo</a:t>
            </a:r>
            <a:r>
              <a:rPr lang="en-US" sz="1000" dirty="0">
                <a:latin typeface="Arial" panose="020B0604020202020204" pitchFamily="34" charset="0"/>
                <a:cs typeface="Arial" panose="020B0604020202020204" pitchFamily="34" charset="0"/>
              </a:rPr>
              <a:t> </a:t>
            </a:r>
          </a:p>
        </p:txBody>
      </p:sp>
      <p:pic>
        <p:nvPicPr>
          <p:cNvPr id="14" name="Graphic 13" descr="Group brainstorm">
            <a:extLst>
              <a:ext uri="{FF2B5EF4-FFF2-40B4-BE49-F238E27FC236}">
                <a16:creationId xmlns:a16="http://schemas.microsoft.com/office/drawing/2014/main" id="{7E4808CB-13B9-0642-A779-9388F38DA6F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924249" y="44539"/>
            <a:ext cx="914400" cy="914400"/>
          </a:xfrm>
          <a:prstGeom prst="rect">
            <a:avLst/>
          </a:prstGeom>
        </p:spPr>
      </p:pic>
      <p:sp>
        <p:nvSpPr>
          <p:cNvPr id="15" name="TextBox 14">
            <a:extLst>
              <a:ext uri="{FF2B5EF4-FFF2-40B4-BE49-F238E27FC236}">
                <a16:creationId xmlns:a16="http://schemas.microsoft.com/office/drawing/2014/main" id="{367A5FDD-583C-4C4A-96CE-448F761A1953}"/>
              </a:ext>
            </a:extLst>
          </p:cNvPr>
          <p:cNvSpPr txBox="1"/>
          <p:nvPr/>
        </p:nvSpPr>
        <p:spPr>
          <a:xfrm>
            <a:off x="8663709" y="495776"/>
            <a:ext cx="418704" cy="369332"/>
          </a:xfrm>
          <a:prstGeom prst="rect">
            <a:avLst/>
          </a:prstGeom>
          <a:noFill/>
        </p:spPr>
        <p:txBody>
          <a:bodyPr wrap="none" rtlCol="0">
            <a:spAutoFit/>
          </a:bodyPr>
          <a:lstStyle/>
          <a:p>
            <a:r>
              <a:rPr lang="en-US"/>
              <a:t>10</a:t>
            </a:r>
          </a:p>
        </p:txBody>
      </p:sp>
    </p:spTree>
    <p:extLst>
      <p:ext uri="{BB962C8B-B14F-4D97-AF65-F5344CB8AC3E}">
        <p14:creationId xmlns:p14="http://schemas.microsoft.com/office/powerpoint/2010/main" val="219881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ird&#10;&#10;Description automatically generated">
            <a:extLst>
              <a:ext uri="{FF2B5EF4-FFF2-40B4-BE49-F238E27FC236}">
                <a16:creationId xmlns:a16="http://schemas.microsoft.com/office/drawing/2014/main" id="{81196998-6BE8-4DAF-A742-C88A577E95E7}"/>
              </a:ext>
            </a:extLst>
          </p:cNvPr>
          <p:cNvPicPr>
            <a:picLocks noChangeAspect="1"/>
          </p:cNvPicPr>
          <p:nvPr/>
        </p:nvPicPr>
        <p:blipFill rotWithShape="1">
          <a:blip r:embed="rId3">
            <a:extLst>
              <a:ext uri="{28A0092B-C50C-407E-A947-70E740481C1C}">
                <a14:useLocalDpi xmlns:a14="http://schemas.microsoft.com/office/drawing/2010/main" val="0"/>
              </a:ext>
            </a:extLst>
          </a:blip>
          <a:srcRect b="52957"/>
          <a:stretch/>
        </p:blipFill>
        <p:spPr>
          <a:xfrm>
            <a:off x="1251623" y="6047719"/>
            <a:ext cx="3252009" cy="668572"/>
          </a:xfrm>
          <a:prstGeom prst="rect">
            <a:avLst/>
          </a:prstGeom>
        </p:spPr>
      </p:pic>
      <p:pic>
        <p:nvPicPr>
          <p:cNvPr id="3" name="Picture 2" descr="A picture containing clock&#10;&#10;Description automatically generated">
            <a:extLst>
              <a:ext uri="{FF2B5EF4-FFF2-40B4-BE49-F238E27FC236}">
                <a16:creationId xmlns:a16="http://schemas.microsoft.com/office/drawing/2014/main" id="{7AA09FB9-CB6A-4D37-B3A7-EC7869E9C6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869" y="6005205"/>
            <a:ext cx="931808" cy="753603"/>
          </a:xfrm>
          <a:prstGeom prst="rect">
            <a:avLst/>
          </a:prstGeom>
        </p:spPr>
      </p:pic>
      <p:pic>
        <p:nvPicPr>
          <p:cNvPr id="9" name="Picture 8">
            <a:extLst>
              <a:ext uri="{FF2B5EF4-FFF2-40B4-BE49-F238E27FC236}">
                <a16:creationId xmlns:a16="http://schemas.microsoft.com/office/drawing/2014/main" id="{677CE0BB-D1C0-4DFD-BDAE-F3ED1F4099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629" y="6294390"/>
            <a:ext cx="2528080" cy="290049"/>
          </a:xfrm>
          <a:prstGeom prst="rect">
            <a:avLst/>
          </a:prstGeom>
        </p:spPr>
      </p:pic>
      <p:sp>
        <p:nvSpPr>
          <p:cNvPr id="5" name="Title 4">
            <a:extLst>
              <a:ext uri="{FF2B5EF4-FFF2-40B4-BE49-F238E27FC236}">
                <a16:creationId xmlns:a16="http://schemas.microsoft.com/office/drawing/2014/main" id="{24085C24-E347-D24A-98BD-9F96651BBDE2}"/>
              </a:ext>
            </a:extLst>
          </p:cNvPr>
          <p:cNvSpPr>
            <a:spLocks noGrp="1"/>
          </p:cNvSpPr>
          <p:nvPr>
            <p:ph type="title"/>
          </p:nvPr>
        </p:nvSpPr>
        <p:spPr>
          <a:xfrm>
            <a:off x="563331" y="394568"/>
            <a:ext cx="7886700" cy="1091054"/>
          </a:xfrm>
        </p:spPr>
        <p:txBody>
          <a:bodyPr>
            <a:normAutofit/>
          </a:bodyPr>
          <a:lstStyle/>
          <a:p>
            <a:r>
              <a:rPr lang="en-US" sz="4000" b="1" dirty="0">
                <a:solidFill>
                  <a:srgbClr val="007193"/>
                </a:solidFill>
                <a:latin typeface="Arial" panose="020B0604020202020204" pitchFamily="34" charset="0"/>
                <a:cs typeface="Arial" panose="020B0604020202020204" pitchFamily="34" charset="0"/>
              </a:rPr>
              <a:t>Other GIS – Scribble Maps</a:t>
            </a:r>
          </a:p>
        </p:txBody>
      </p:sp>
      <p:sp>
        <p:nvSpPr>
          <p:cNvPr id="8" name="Content Placeholder 7">
            <a:extLst>
              <a:ext uri="{FF2B5EF4-FFF2-40B4-BE49-F238E27FC236}">
                <a16:creationId xmlns:a16="http://schemas.microsoft.com/office/drawing/2014/main" id="{3A9DF576-AFC0-2448-92E1-84063D4A5471}"/>
              </a:ext>
            </a:extLst>
          </p:cNvPr>
          <p:cNvSpPr>
            <a:spLocks noGrp="1"/>
          </p:cNvSpPr>
          <p:nvPr>
            <p:ph sz="half" idx="2"/>
          </p:nvPr>
        </p:nvSpPr>
        <p:spPr>
          <a:xfrm>
            <a:off x="526596" y="1384077"/>
            <a:ext cx="8090807" cy="448612"/>
          </a:xfrm>
        </p:spPr>
        <p:txBody>
          <a:bodyPr>
            <a:normAutofit fontScale="85000" lnSpcReduction="10000"/>
          </a:bodyPr>
          <a:lstStyle/>
          <a:p>
            <a:pPr marL="0" indent="0">
              <a:buNone/>
            </a:pPr>
            <a:r>
              <a:rPr lang="en-US" dirty="0">
                <a:latin typeface="Arial" panose="020B0604020202020204" pitchFamily="34" charset="0"/>
                <a:cs typeface="Arial" panose="020B0604020202020204" pitchFamily="34" charset="0"/>
              </a:rPr>
              <a:t>Go to scribblemaps.com and enter your school address. </a:t>
            </a:r>
          </a:p>
        </p:txBody>
      </p:sp>
      <p:sp>
        <p:nvSpPr>
          <p:cNvPr id="10" name="Rectangle 9">
            <a:extLst>
              <a:ext uri="{FF2B5EF4-FFF2-40B4-BE49-F238E27FC236}">
                <a16:creationId xmlns:a16="http://schemas.microsoft.com/office/drawing/2014/main" id="{D6C551D6-F5C6-DB44-B780-F347124EC586}"/>
              </a:ext>
            </a:extLst>
          </p:cNvPr>
          <p:cNvSpPr/>
          <p:nvPr/>
        </p:nvSpPr>
        <p:spPr>
          <a:xfrm>
            <a:off x="6331877" y="5513887"/>
            <a:ext cx="2431321" cy="246221"/>
          </a:xfrm>
          <a:prstGeom prst="rect">
            <a:avLst/>
          </a:prstGeom>
        </p:spPr>
        <p:txBody>
          <a:bodyPr wrap="square">
            <a:spAutoFit/>
          </a:bodyPr>
          <a:lstStyle/>
          <a:p>
            <a:r>
              <a:rPr lang="en-AU" sz="1000" dirty="0">
                <a:latin typeface="Arial" panose="020B0604020202020204" pitchFamily="34" charset="0"/>
                <a:cs typeface="Arial" panose="020B0604020202020204" pitchFamily="34" charset="0"/>
              </a:rPr>
              <a:t>Source: </a:t>
            </a:r>
            <a:r>
              <a:rPr lang="en-AU" sz="1000" dirty="0">
                <a:latin typeface="Arial" panose="020B0604020202020204" pitchFamily="34" charset="0"/>
                <a:cs typeface="Arial" panose="020B0604020202020204" pitchFamily="34" charset="0"/>
                <a:hlinkClick r:id="rId6"/>
              </a:rPr>
              <a:t>https://www.scribblemaps.com/</a:t>
            </a:r>
            <a:endParaRPr lang="en-US" sz="1000" dirty="0">
              <a:latin typeface="Arial" panose="020B0604020202020204" pitchFamily="34" charset="0"/>
              <a:cs typeface="Arial" panose="020B0604020202020204" pitchFamily="34" charset="0"/>
            </a:endParaRPr>
          </a:p>
        </p:txBody>
      </p:sp>
      <p:pic>
        <p:nvPicPr>
          <p:cNvPr id="11" name="Picture 10" descr="A screenshot of a computer&#10;&#10;Description automatically generated">
            <a:extLst>
              <a:ext uri="{FF2B5EF4-FFF2-40B4-BE49-F238E27FC236}">
                <a16:creationId xmlns:a16="http://schemas.microsoft.com/office/drawing/2014/main" id="{D19CB298-4DA3-9741-89A3-679566215C8A}"/>
              </a:ext>
            </a:extLst>
          </p:cNvPr>
          <p:cNvPicPr>
            <a:picLocks noChangeAspect="1"/>
          </p:cNvPicPr>
          <p:nvPr/>
        </p:nvPicPr>
        <p:blipFill rotWithShape="1">
          <a:blip r:embed="rId7">
            <a:extLst>
              <a:ext uri="{28A0092B-C50C-407E-A947-70E740481C1C}">
                <a14:useLocalDpi xmlns:a14="http://schemas.microsoft.com/office/drawing/2010/main" val="0"/>
              </a:ext>
            </a:extLst>
          </a:blip>
          <a:srcRect t="12270" r="3809" b="11355"/>
          <a:stretch/>
        </p:blipFill>
        <p:spPr>
          <a:xfrm>
            <a:off x="636925" y="1907798"/>
            <a:ext cx="7980478" cy="3564249"/>
          </a:xfrm>
          <a:prstGeom prst="rect">
            <a:avLst/>
          </a:prstGeom>
        </p:spPr>
      </p:pic>
      <p:pic>
        <p:nvPicPr>
          <p:cNvPr id="12" name="Graphic 11" descr="Group brainstorm">
            <a:extLst>
              <a:ext uri="{FF2B5EF4-FFF2-40B4-BE49-F238E27FC236}">
                <a16:creationId xmlns:a16="http://schemas.microsoft.com/office/drawing/2014/main" id="{F36E7644-12DC-9846-9E98-D159623EE19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848798" y="47501"/>
            <a:ext cx="914400" cy="914400"/>
          </a:xfrm>
          <a:prstGeom prst="rect">
            <a:avLst/>
          </a:prstGeom>
        </p:spPr>
      </p:pic>
      <p:sp>
        <p:nvSpPr>
          <p:cNvPr id="13" name="TextBox 12">
            <a:extLst>
              <a:ext uri="{FF2B5EF4-FFF2-40B4-BE49-F238E27FC236}">
                <a16:creationId xmlns:a16="http://schemas.microsoft.com/office/drawing/2014/main" id="{4C3FCF88-E0DC-864C-A1AF-25FBE78F48FF}"/>
              </a:ext>
            </a:extLst>
          </p:cNvPr>
          <p:cNvSpPr txBox="1"/>
          <p:nvPr/>
        </p:nvSpPr>
        <p:spPr>
          <a:xfrm>
            <a:off x="8663709" y="504701"/>
            <a:ext cx="418704" cy="369332"/>
          </a:xfrm>
          <a:prstGeom prst="rect">
            <a:avLst/>
          </a:prstGeom>
          <a:noFill/>
        </p:spPr>
        <p:txBody>
          <a:bodyPr wrap="none" rtlCol="0">
            <a:spAutoFit/>
          </a:bodyPr>
          <a:lstStyle/>
          <a:p>
            <a:r>
              <a:rPr lang="en-US"/>
              <a:t>11</a:t>
            </a:r>
          </a:p>
        </p:txBody>
      </p:sp>
    </p:spTree>
    <p:extLst>
      <p:ext uri="{BB962C8B-B14F-4D97-AF65-F5344CB8AC3E}">
        <p14:creationId xmlns:p14="http://schemas.microsoft.com/office/powerpoint/2010/main" val="29420394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57A06-07B4-3B43-B411-8520B21EE88B}"/>
              </a:ext>
            </a:extLst>
          </p:cNvPr>
          <p:cNvSpPr>
            <a:spLocks noGrp="1"/>
          </p:cNvSpPr>
          <p:nvPr>
            <p:ph type="title"/>
          </p:nvPr>
        </p:nvSpPr>
        <p:spPr>
          <a:xfrm>
            <a:off x="536998" y="9000"/>
            <a:ext cx="7886700" cy="1325563"/>
          </a:xfrm>
        </p:spPr>
        <p:txBody>
          <a:bodyPr/>
          <a:lstStyle/>
          <a:p>
            <a:r>
              <a:rPr lang="en-US" b="1" dirty="0">
                <a:solidFill>
                  <a:srgbClr val="007193"/>
                </a:solidFill>
                <a:latin typeface="Arial" panose="020B0604020202020204" pitchFamily="34" charset="0"/>
                <a:cs typeface="Arial" panose="020B0604020202020204" pitchFamily="34" charset="0"/>
              </a:rPr>
              <a:t>Scribble Maps activity</a:t>
            </a:r>
            <a:endParaRPr lang="en-US" dirty="0"/>
          </a:p>
        </p:txBody>
      </p:sp>
      <p:sp>
        <p:nvSpPr>
          <p:cNvPr id="3" name="Content Placeholder 2">
            <a:extLst>
              <a:ext uri="{FF2B5EF4-FFF2-40B4-BE49-F238E27FC236}">
                <a16:creationId xmlns:a16="http://schemas.microsoft.com/office/drawing/2014/main" id="{7BACC84A-2F88-004D-B7E8-880C2C7677C8}"/>
              </a:ext>
            </a:extLst>
          </p:cNvPr>
          <p:cNvSpPr>
            <a:spLocks noGrp="1"/>
          </p:cNvSpPr>
          <p:nvPr>
            <p:ph sz="half" idx="1"/>
          </p:nvPr>
        </p:nvSpPr>
        <p:spPr>
          <a:xfrm>
            <a:off x="363634" y="2061787"/>
            <a:ext cx="4431101" cy="4351338"/>
          </a:xfrm>
        </p:spPr>
        <p:txBody>
          <a:bodyPr>
            <a:normAutofit/>
          </a:bodyPr>
          <a:lstStyle/>
          <a:p>
            <a:pPr marL="287338" indent="-287338">
              <a:buFont typeface="+mj-lt"/>
              <a:buAutoNum type="arabicPeriod"/>
            </a:pPr>
            <a:r>
              <a:rPr lang="en-US" sz="2600" dirty="0">
                <a:latin typeface="Arial" panose="020B0604020202020204" pitchFamily="34" charset="0"/>
                <a:cs typeface="Arial" panose="020B0604020202020204" pitchFamily="34" charset="0"/>
              </a:rPr>
              <a:t>Use the polygon tool to draw a polygon around the perimeter of your school.</a:t>
            </a:r>
          </a:p>
          <a:p>
            <a:pPr marL="287338" indent="-287338">
              <a:buFont typeface="+mj-lt"/>
              <a:buAutoNum type="arabicPeriod"/>
            </a:pPr>
            <a:r>
              <a:rPr lang="en-US" sz="2600" dirty="0">
                <a:latin typeface="Arial" panose="020B0604020202020204" pitchFamily="34" charset="0"/>
                <a:cs typeface="Arial" panose="020B0604020202020204" pitchFamily="34" charset="0"/>
              </a:rPr>
              <a:t>Use the measuring tool and hover over the polygon.</a:t>
            </a:r>
          </a:p>
          <a:p>
            <a:pPr marL="287338" indent="-287338">
              <a:buFont typeface="+mj-lt"/>
              <a:buAutoNum type="arabicPeriod"/>
            </a:pPr>
            <a:r>
              <a:rPr lang="en-US" sz="2600" dirty="0">
                <a:latin typeface="Arial" panose="020B0604020202020204" pitchFamily="34" charset="0"/>
                <a:cs typeface="Arial" panose="020B0604020202020204" pitchFamily="34" charset="0"/>
              </a:rPr>
              <a:t>What data does it show? </a:t>
            </a:r>
          </a:p>
          <a:p>
            <a:pPr marL="287338" indent="-287338">
              <a:buFont typeface="+mj-lt"/>
              <a:buAutoNum type="arabicPeriod"/>
            </a:pPr>
            <a:r>
              <a:rPr lang="en-US" sz="2600" dirty="0">
                <a:latin typeface="Arial" panose="020B0604020202020204" pitchFamily="34" charset="0"/>
                <a:cs typeface="Arial" panose="020B0604020202020204" pitchFamily="34" charset="0"/>
              </a:rPr>
              <a:t>How could this be useful?</a:t>
            </a:r>
          </a:p>
          <a:p>
            <a:endParaRPr lang="en-US" sz="2600" dirty="0">
              <a:latin typeface="Arial" panose="020B0604020202020204" pitchFamily="34" charset="0"/>
              <a:cs typeface="Arial" panose="020B0604020202020204" pitchFamily="34" charset="0"/>
            </a:endParaRPr>
          </a:p>
        </p:txBody>
      </p:sp>
      <p:pic>
        <p:nvPicPr>
          <p:cNvPr id="6" name="Picture 5" descr="A screen shot of a computer&#10;&#10;Description automatically generated">
            <a:extLst>
              <a:ext uri="{FF2B5EF4-FFF2-40B4-BE49-F238E27FC236}">
                <a16:creationId xmlns:a16="http://schemas.microsoft.com/office/drawing/2014/main" id="{CB2239CF-D43A-7C4D-8C8D-F791184A9F79}"/>
              </a:ext>
            </a:extLst>
          </p:cNvPr>
          <p:cNvPicPr>
            <a:picLocks noChangeAspect="1"/>
          </p:cNvPicPr>
          <p:nvPr/>
        </p:nvPicPr>
        <p:blipFill rotWithShape="1">
          <a:blip r:embed="rId3">
            <a:extLst>
              <a:ext uri="{28A0092B-C50C-407E-A947-70E740481C1C}">
                <a14:useLocalDpi xmlns:a14="http://schemas.microsoft.com/office/drawing/2010/main" val="0"/>
              </a:ext>
            </a:extLst>
          </a:blip>
          <a:srcRect l="37200" t="12963" r="31600" b="16078"/>
          <a:stretch/>
        </p:blipFill>
        <p:spPr>
          <a:xfrm>
            <a:off x="4997036" y="1069155"/>
            <a:ext cx="3783330" cy="4840064"/>
          </a:xfrm>
          <a:prstGeom prst="rect">
            <a:avLst/>
          </a:prstGeom>
        </p:spPr>
      </p:pic>
      <p:sp>
        <p:nvSpPr>
          <p:cNvPr id="14" name="Rectangle 13">
            <a:extLst>
              <a:ext uri="{FF2B5EF4-FFF2-40B4-BE49-F238E27FC236}">
                <a16:creationId xmlns:a16="http://schemas.microsoft.com/office/drawing/2014/main" id="{6B42A161-2C5C-8645-B280-36D329F1BD53}"/>
              </a:ext>
            </a:extLst>
          </p:cNvPr>
          <p:cNvSpPr/>
          <p:nvPr/>
        </p:nvSpPr>
        <p:spPr>
          <a:xfrm>
            <a:off x="1916543" y="2091648"/>
            <a:ext cx="1261378" cy="4029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FE743A7-4604-A944-8383-30AC5E430B0B}"/>
              </a:ext>
            </a:extLst>
          </p:cNvPr>
          <p:cNvSpPr/>
          <p:nvPr/>
        </p:nvSpPr>
        <p:spPr>
          <a:xfrm>
            <a:off x="1931372" y="3287737"/>
            <a:ext cx="1630326" cy="402899"/>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A1C7D007-4D3E-4C40-B3A4-A365AC99BFE3}"/>
              </a:ext>
            </a:extLst>
          </p:cNvPr>
          <p:cNvGrpSpPr/>
          <p:nvPr/>
        </p:nvGrpSpPr>
        <p:grpSpPr>
          <a:xfrm>
            <a:off x="528447" y="1168079"/>
            <a:ext cx="3783330" cy="636135"/>
            <a:chOff x="776478" y="1430570"/>
            <a:chExt cx="3783330" cy="636135"/>
          </a:xfrm>
        </p:grpSpPr>
        <p:pic>
          <p:nvPicPr>
            <p:cNvPr id="9" name="Picture 8" descr="A screenshot of a cell phone&#10;&#10;Description automatically generated">
              <a:extLst>
                <a:ext uri="{FF2B5EF4-FFF2-40B4-BE49-F238E27FC236}">
                  <a16:creationId xmlns:a16="http://schemas.microsoft.com/office/drawing/2014/main" id="{5C3D6CFF-9125-1444-8F67-D1DE105C28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478" y="1430570"/>
              <a:ext cx="3783330" cy="636135"/>
            </a:xfrm>
            <a:prstGeom prst="rect">
              <a:avLst/>
            </a:prstGeom>
          </p:spPr>
        </p:pic>
        <p:sp>
          <p:nvSpPr>
            <p:cNvPr id="15" name="Rectangle 14">
              <a:extLst>
                <a:ext uri="{FF2B5EF4-FFF2-40B4-BE49-F238E27FC236}">
                  <a16:creationId xmlns:a16="http://schemas.microsoft.com/office/drawing/2014/main" id="{07BA307B-42F4-6B4D-BFB5-C639689D8668}"/>
                </a:ext>
              </a:extLst>
            </p:cNvPr>
            <p:cNvSpPr/>
            <p:nvPr/>
          </p:nvSpPr>
          <p:spPr>
            <a:xfrm>
              <a:off x="3304032" y="1482137"/>
              <a:ext cx="243840" cy="28338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85D9C43-8B81-834B-9B96-77209E49183D}"/>
                </a:ext>
              </a:extLst>
            </p:cNvPr>
            <p:cNvSpPr/>
            <p:nvPr/>
          </p:nvSpPr>
          <p:spPr>
            <a:xfrm>
              <a:off x="1261872" y="1453622"/>
              <a:ext cx="243840" cy="283383"/>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5" name="Picture 34" descr="A picture containing bird&#10;&#10;Description automatically generated">
            <a:extLst>
              <a:ext uri="{FF2B5EF4-FFF2-40B4-BE49-F238E27FC236}">
                <a16:creationId xmlns:a16="http://schemas.microsoft.com/office/drawing/2014/main" id="{65297EA4-34F0-834E-B629-D72E07513254}"/>
              </a:ext>
            </a:extLst>
          </p:cNvPr>
          <p:cNvPicPr>
            <a:picLocks noChangeAspect="1"/>
          </p:cNvPicPr>
          <p:nvPr/>
        </p:nvPicPr>
        <p:blipFill rotWithShape="1">
          <a:blip r:embed="rId5">
            <a:extLst>
              <a:ext uri="{28A0092B-C50C-407E-A947-70E740481C1C}">
                <a14:useLocalDpi xmlns:a14="http://schemas.microsoft.com/office/drawing/2010/main" val="0"/>
              </a:ext>
            </a:extLst>
          </a:blip>
          <a:srcRect b="52957"/>
          <a:stretch/>
        </p:blipFill>
        <p:spPr>
          <a:xfrm>
            <a:off x="1251623" y="6047719"/>
            <a:ext cx="3252009" cy="668572"/>
          </a:xfrm>
          <a:prstGeom prst="rect">
            <a:avLst/>
          </a:prstGeom>
        </p:spPr>
      </p:pic>
      <p:pic>
        <p:nvPicPr>
          <p:cNvPr id="36" name="Picture 35" descr="A picture containing clock&#10;&#10;Description automatically generated">
            <a:extLst>
              <a:ext uri="{FF2B5EF4-FFF2-40B4-BE49-F238E27FC236}">
                <a16:creationId xmlns:a16="http://schemas.microsoft.com/office/drawing/2014/main" id="{0C0D1393-BEC1-EB45-A172-8D210FED15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869" y="6005205"/>
            <a:ext cx="931808" cy="753603"/>
          </a:xfrm>
          <a:prstGeom prst="rect">
            <a:avLst/>
          </a:prstGeom>
        </p:spPr>
      </p:pic>
      <p:pic>
        <p:nvPicPr>
          <p:cNvPr id="37" name="Picture 36">
            <a:extLst>
              <a:ext uri="{FF2B5EF4-FFF2-40B4-BE49-F238E27FC236}">
                <a16:creationId xmlns:a16="http://schemas.microsoft.com/office/drawing/2014/main" id="{AA451F6E-A6D1-C64A-8C3D-4EEFA1B3B5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35629" y="6294390"/>
            <a:ext cx="2528080" cy="290049"/>
          </a:xfrm>
          <a:prstGeom prst="rect">
            <a:avLst/>
          </a:prstGeom>
        </p:spPr>
      </p:pic>
      <p:pic>
        <p:nvPicPr>
          <p:cNvPr id="8" name="Graphic 7" descr="Pencil">
            <a:extLst>
              <a:ext uri="{FF2B5EF4-FFF2-40B4-BE49-F238E27FC236}">
                <a16:creationId xmlns:a16="http://schemas.microsoft.com/office/drawing/2014/main" id="{61F36DB7-ACB4-D34B-A567-10E7C534644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989782" y="125320"/>
            <a:ext cx="914400" cy="914400"/>
          </a:xfrm>
          <a:prstGeom prst="rect">
            <a:avLst/>
          </a:prstGeom>
        </p:spPr>
      </p:pic>
      <p:sp>
        <p:nvSpPr>
          <p:cNvPr id="18" name="TextBox 17">
            <a:extLst>
              <a:ext uri="{FF2B5EF4-FFF2-40B4-BE49-F238E27FC236}">
                <a16:creationId xmlns:a16="http://schemas.microsoft.com/office/drawing/2014/main" id="{B5C2C184-BB0D-9C48-9BFF-A188ED035E38}"/>
              </a:ext>
            </a:extLst>
          </p:cNvPr>
          <p:cNvSpPr txBox="1"/>
          <p:nvPr/>
        </p:nvSpPr>
        <p:spPr>
          <a:xfrm>
            <a:off x="8583718" y="624222"/>
            <a:ext cx="418704" cy="369332"/>
          </a:xfrm>
          <a:prstGeom prst="rect">
            <a:avLst/>
          </a:prstGeom>
          <a:noFill/>
        </p:spPr>
        <p:txBody>
          <a:bodyPr wrap="none" rtlCol="0">
            <a:spAutoFit/>
          </a:bodyPr>
          <a:lstStyle/>
          <a:p>
            <a:r>
              <a:rPr lang="en-US" dirty="0"/>
              <a:t>12</a:t>
            </a:r>
          </a:p>
        </p:txBody>
      </p:sp>
      <p:sp>
        <p:nvSpPr>
          <p:cNvPr id="19" name="TextBox 18">
            <a:extLst>
              <a:ext uri="{FF2B5EF4-FFF2-40B4-BE49-F238E27FC236}">
                <a16:creationId xmlns:a16="http://schemas.microsoft.com/office/drawing/2014/main" id="{4356EE99-A16C-9A4C-8010-4EB7C346F035}"/>
              </a:ext>
            </a:extLst>
          </p:cNvPr>
          <p:cNvSpPr txBox="1"/>
          <p:nvPr/>
        </p:nvSpPr>
        <p:spPr>
          <a:xfrm>
            <a:off x="6598743" y="5909219"/>
            <a:ext cx="2305439"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Image source: </a:t>
            </a:r>
            <a:r>
              <a:rPr lang="en-AU" sz="1000" dirty="0">
                <a:latin typeface="Arial" panose="020B0604020202020204" pitchFamily="34" charset="0"/>
                <a:cs typeface="Arial" panose="020B0604020202020204" pitchFamily="34" charset="0"/>
                <a:hlinkClick r:id="rId10"/>
              </a:rPr>
              <a:t>httpscribblemaps.com/</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5496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omputer&#10;&#10;Description automatically generated">
            <a:extLst>
              <a:ext uri="{FF2B5EF4-FFF2-40B4-BE49-F238E27FC236}">
                <a16:creationId xmlns:a16="http://schemas.microsoft.com/office/drawing/2014/main" id="{1AEF8046-2862-1541-A91D-1798043F06AD}"/>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t="12270" r="3809" b="11355"/>
          <a:stretch/>
        </p:blipFill>
        <p:spPr>
          <a:xfrm>
            <a:off x="0" y="1508271"/>
            <a:ext cx="9226404" cy="4120706"/>
          </a:xfrm>
          <a:prstGeom prst="rect">
            <a:avLst/>
          </a:prstGeom>
        </p:spPr>
      </p:pic>
      <p:sp>
        <p:nvSpPr>
          <p:cNvPr id="2" name="Title 1">
            <a:extLst>
              <a:ext uri="{FF2B5EF4-FFF2-40B4-BE49-F238E27FC236}">
                <a16:creationId xmlns:a16="http://schemas.microsoft.com/office/drawing/2014/main" id="{87357A06-07B4-3B43-B411-8520B21EE88B}"/>
              </a:ext>
            </a:extLst>
          </p:cNvPr>
          <p:cNvSpPr>
            <a:spLocks noGrp="1"/>
          </p:cNvSpPr>
          <p:nvPr>
            <p:ph type="title"/>
          </p:nvPr>
        </p:nvSpPr>
        <p:spPr>
          <a:xfrm>
            <a:off x="628650" y="20791"/>
            <a:ext cx="7886700" cy="1325563"/>
          </a:xfrm>
        </p:spPr>
        <p:txBody>
          <a:bodyPr/>
          <a:lstStyle/>
          <a:p>
            <a:r>
              <a:rPr lang="en-US" b="1">
                <a:solidFill>
                  <a:srgbClr val="007193"/>
                </a:solidFill>
                <a:latin typeface="Arial" panose="020B0604020202020204" pitchFamily="34" charset="0"/>
                <a:cs typeface="Arial" panose="020B0604020202020204" pitchFamily="34" charset="0"/>
              </a:rPr>
              <a:t>Scribble Maps activity</a:t>
            </a:r>
            <a:endParaRPr lang="en-US"/>
          </a:p>
        </p:txBody>
      </p:sp>
      <p:sp>
        <p:nvSpPr>
          <p:cNvPr id="3" name="Content Placeholder 2">
            <a:extLst>
              <a:ext uri="{FF2B5EF4-FFF2-40B4-BE49-F238E27FC236}">
                <a16:creationId xmlns:a16="http://schemas.microsoft.com/office/drawing/2014/main" id="{7BACC84A-2F88-004D-B7E8-880C2C7677C8}"/>
              </a:ext>
            </a:extLst>
          </p:cNvPr>
          <p:cNvSpPr>
            <a:spLocks noGrp="1"/>
          </p:cNvSpPr>
          <p:nvPr>
            <p:ph sz="half" idx="1"/>
          </p:nvPr>
        </p:nvSpPr>
        <p:spPr>
          <a:xfrm>
            <a:off x="281869" y="1508271"/>
            <a:ext cx="8764160" cy="4351338"/>
          </a:xfrm>
          <a:effectLst>
            <a:outerShdw blurRad="50800" dist="12700" dir="2700000" algn="tl" rotWithShape="0">
              <a:prstClr val="black">
                <a:alpha val="40000"/>
              </a:prstClr>
            </a:outerShdw>
          </a:effectLst>
        </p:spPr>
        <p:txBody>
          <a:bodyPr vert="horz" lIns="91440" tIns="45720" rIns="91440" bIns="45720" rtlCol="0" anchor="t">
            <a:normAutofit/>
          </a:bodyPr>
          <a:lstStyle/>
          <a:p>
            <a:pPr marL="0" indent="0">
              <a:buNone/>
            </a:pPr>
            <a:r>
              <a:rPr lang="en-US" sz="2400" dirty="0">
                <a:latin typeface="Arial" panose="020B0604020202020204" pitchFamily="34" charset="0"/>
                <a:cs typeface="Arial" panose="020B0604020202020204" pitchFamily="34" charset="0"/>
              </a:rPr>
              <a:t>Use Scribble Maps to look at your school in Satellite view.</a:t>
            </a:r>
          </a:p>
          <a:p>
            <a:pPr marL="514350" indent="-514350">
              <a:buFont typeface="+mj-lt"/>
              <a:buAutoNum type="arabicPeriod"/>
            </a:pPr>
            <a:r>
              <a:rPr lang="en-US" sz="2400" dirty="0">
                <a:latin typeface="Arial" panose="020B0604020202020204" pitchFamily="34" charset="0"/>
                <a:cs typeface="Arial" panose="020B0604020202020204" pitchFamily="34" charset="0"/>
              </a:rPr>
              <a:t>Use the polygon tool to draw a series of polygons around the buildings of your school.</a:t>
            </a:r>
          </a:p>
          <a:p>
            <a:pPr marL="514350" indent="-514350">
              <a:buFont typeface="+mj-lt"/>
              <a:buAutoNum type="arabicPeriod"/>
            </a:pPr>
            <a:r>
              <a:rPr lang="en-US" sz="2400" dirty="0">
                <a:latin typeface="Arial" panose="020B0604020202020204" pitchFamily="34" charset="0"/>
                <a:cs typeface="Arial" panose="020B0604020202020204" pitchFamily="34" charset="0"/>
              </a:rPr>
              <a:t>Calculate the total area of the buildings.</a:t>
            </a:r>
          </a:p>
          <a:p>
            <a:pPr marL="514350" indent="-514350">
              <a:buFont typeface="+mj-lt"/>
              <a:buAutoNum type="arabicPeriod"/>
            </a:pPr>
            <a:r>
              <a:rPr lang="en-US" sz="2400" dirty="0">
                <a:latin typeface="Arial" panose="020B0604020202020204" pitchFamily="34" charset="0"/>
                <a:cs typeface="Arial" panose="020B0604020202020204" pitchFamily="34" charset="0"/>
              </a:rPr>
              <a:t>Use the polygon tool to draw a series of polygons around the outdoor shade spaces in your school (include shade trees).</a:t>
            </a:r>
          </a:p>
          <a:p>
            <a:pPr marL="514350" indent="-514350">
              <a:buFont typeface="+mj-lt"/>
              <a:buAutoNum type="arabicPeriod"/>
            </a:pPr>
            <a:r>
              <a:rPr lang="en-US" sz="2400" dirty="0">
                <a:latin typeface="Arial" panose="020B0604020202020204" pitchFamily="34" charset="0"/>
                <a:cs typeface="Arial" panose="020B0604020202020204" pitchFamily="34" charset="0"/>
              </a:rPr>
              <a:t>Calculate the total area of outdoor shade spaces.</a:t>
            </a:r>
          </a:p>
          <a:p>
            <a:pPr marL="514350" indent="-514350">
              <a:buFont typeface="+mj-lt"/>
              <a:buAutoNum type="arabicPeriod"/>
            </a:pPr>
            <a:r>
              <a:rPr lang="en-US" sz="2400" dirty="0">
                <a:latin typeface="Arial" panose="020B0604020202020204" pitchFamily="34" charset="0"/>
                <a:cs typeface="Arial" panose="020B0604020202020204" pitchFamily="34" charset="0"/>
              </a:rPr>
              <a:t>What do you notice?</a:t>
            </a:r>
          </a:p>
          <a:p>
            <a:endParaRPr lang="en-US" sz="2400" dirty="0">
              <a:latin typeface="Arial" panose="020B0604020202020204" pitchFamily="34" charset="0"/>
              <a:cs typeface="Arial" panose="020B0604020202020204" pitchFamily="34" charset="0"/>
            </a:endParaRPr>
          </a:p>
        </p:txBody>
      </p:sp>
      <p:pic>
        <p:nvPicPr>
          <p:cNvPr id="11" name="Picture 10" descr="A picture containing bird&#10;&#10;Description automatically generated">
            <a:extLst>
              <a:ext uri="{FF2B5EF4-FFF2-40B4-BE49-F238E27FC236}">
                <a16:creationId xmlns:a16="http://schemas.microsoft.com/office/drawing/2014/main" id="{9D393CCC-4D15-F94B-91CB-08B6EA62286F}"/>
              </a:ext>
            </a:extLst>
          </p:cNvPr>
          <p:cNvPicPr>
            <a:picLocks noChangeAspect="1"/>
          </p:cNvPicPr>
          <p:nvPr/>
        </p:nvPicPr>
        <p:blipFill rotWithShape="1">
          <a:blip r:embed="rId4">
            <a:extLst>
              <a:ext uri="{28A0092B-C50C-407E-A947-70E740481C1C}">
                <a14:useLocalDpi xmlns:a14="http://schemas.microsoft.com/office/drawing/2010/main" val="0"/>
              </a:ext>
            </a:extLst>
          </a:blip>
          <a:srcRect b="52957"/>
          <a:stretch/>
        </p:blipFill>
        <p:spPr>
          <a:xfrm>
            <a:off x="1251623" y="6047719"/>
            <a:ext cx="3252009" cy="668572"/>
          </a:xfrm>
          <a:prstGeom prst="rect">
            <a:avLst/>
          </a:prstGeom>
        </p:spPr>
      </p:pic>
      <p:pic>
        <p:nvPicPr>
          <p:cNvPr id="12" name="Picture 11" descr="A picture containing clock&#10;&#10;Description automatically generated">
            <a:extLst>
              <a:ext uri="{FF2B5EF4-FFF2-40B4-BE49-F238E27FC236}">
                <a16:creationId xmlns:a16="http://schemas.microsoft.com/office/drawing/2014/main" id="{2F5F3C09-729E-CD4F-A919-A2C566C65A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869" y="6005205"/>
            <a:ext cx="931808" cy="753603"/>
          </a:xfrm>
          <a:prstGeom prst="rect">
            <a:avLst/>
          </a:prstGeom>
        </p:spPr>
      </p:pic>
      <p:pic>
        <p:nvPicPr>
          <p:cNvPr id="13" name="Picture 12">
            <a:extLst>
              <a:ext uri="{FF2B5EF4-FFF2-40B4-BE49-F238E27FC236}">
                <a16:creationId xmlns:a16="http://schemas.microsoft.com/office/drawing/2014/main" id="{BB017D2B-BAB6-4745-8EC0-372F8CEEB1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5629" y="6294390"/>
            <a:ext cx="2528080" cy="290049"/>
          </a:xfrm>
          <a:prstGeom prst="rect">
            <a:avLst/>
          </a:prstGeom>
        </p:spPr>
      </p:pic>
      <p:pic>
        <p:nvPicPr>
          <p:cNvPr id="14" name="Graphic 13" descr="Pencil">
            <a:extLst>
              <a:ext uri="{FF2B5EF4-FFF2-40B4-BE49-F238E27FC236}">
                <a16:creationId xmlns:a16="http://schemas.microsoft.com/office/drawing/2014/main" id="{714DA16A-4300-E344-8F41-C89A89CB74F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58150" y="159090"/>
            <a:ext cx="914400" cy="914400"/>
          </a:xfrm>
          <a:prstGeom prst="rect">
            <a:avLst/>
          </a:prstGeom>
        </p:spPr>
      </p:pic>
      <p:sp>
        <p:nvSpPr>
          <p:cNvPr id="9" name="TextBox 8">
            <a:extLst>
              <a:ext uri="{FF2B5EF4-FFF2-40B4-BE49-F238E27FC236}">
                <a16:creationId xmlns:a16="http://schemas.microsoft.com/office/drawing/2014/main" id="{B5E0080C-3C26-FA44-B769-E44EB8F75A0D}"/>
              </a:ext>
            </a:extLst>
          </p:cNvPr>
          <p:cNvSpPr txBox="1"/>
          <p:nvPr/>
        </p:nvSpPr>
        <p:spPr>
          <a:xfrm>
            <a:off x="8670679" y="594679"/>
            <a:ext cx="418704" cy="369332"/>
          </a:xfrm>
          <a:prstGeom prst="rect">
            <a:avLst/>
          </a:prstGeom>
          <a:noFill/>
        </p:spPr>
        <p:txBody>
          <a:bodyPr wrap="none" rtlCol="0">
            <a:spAutoFit/>
          </a:bodyPr>
          <a:lstStyle/>
          <a:p>
            <a:r>
              <a:rPr lang="en-US" dirty="0"/>
              <a:t>13</a:t>
            </a:r>
          </a:p>
        </p:txBody>
      </p:sp>
      <p:sp>
        <p:nvSpPr>
          <p:cNvPr id="15" name="TextBox 14">
            <a:extLst>
              <a:ext uri="{FF2B5EF4-FFF2-40B4-BE49-F238E27FC236}">
                <a16:creationId xmlns:a16="http://schemas.microsoft.com/office/drawing/2014/main" id="{371F4986-F613-E447-801A-9D2311A3F06F}"/>
              </a:ext>
            </a:extLst>
          </p:cNvPr>
          <p:cNvSpPr txBox="1"/>
          <p:nvPr/>
        </p:nvSpPr>
        <p:spPr>
          <a:xfrm>
            <a:off x="6589045" y="5652394"/>
            <a:ext cx="2305439"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Image source: </a:t>
            </a:r>
            <a:r>
              <a:rPr lang="en-AU" sz="1000" dirty="0">
                <a:latin typeface="Arial" panose="020B0604020202020204" pitchFamily="34" charset="0"/>
                <a:cs typeface="Arial" panose="020B0604020202020204" pitchFamily="34" charset="0"/>
                <a:hlinkClick r:id="rId9"/>
              </a:rPr>
              <a:t>httpscribblemaps.com/</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90189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57A06-07B4-3B43-B411-8520B21EE88B}"/>
              </a:ext>
            </a:extLst>
          </p:cNvPr>
          <p:cNvSpPr>
            <a:spLocks noGrp="1"/>
          </p:cNvSpPr>
          <p:nvPr>
            <p:ph type="title"/>
          </p:nvPr>
        </p:nvSpPr>
        <p:spPr/>
        <p:txBody>
          <a:bodyPr/>
          <a:lstStyle/>
          <a:p>
            <a:r>
              <a:rPr lang="en-US" b="1">
                <a:solidFill>
                  <a:srgbClr val="007193"/>
                </a:solidFill>
                <a:latin typeface="Arial" panose="020B0604020202020204" pitchFamily="34" charset="0"/>
                <a:cs typeface="Arial" panose="020B0604020202020204" pitchFamily="34" charset="0"/>
              </a:rPr>
              <a:t>Scribble Maps activity</a:t>
            </a:r>
            <a:endParaRPr lang="en-US"/>
          </a:p>
        </p:txBody>
      </p:sp>
      <p:sp>
        <p:nvSpPr>
          <p:cNvPr id="3" name="Content Placeholder 2">
            <a:extLst>
              <a:ext uri="{FF2B5EF4-FFF2-40B4-BE49-F238E27FC236}">
                <a16:creationId xmlns:a16="http://schemas.microsoft.com/office/drawing/2014/main" id="{7BACC84A-2F88-004D-B7E8-880C2C7677C8}"/>
              </a:ext>
            </a:extLst>
          </p:cNvPr>
          <p:cNvSpPr>
            <a:spLocks noGrp="1"/>
          </p:cNvSpPr>
          <p:nvPr>
            <p:ph sz="half" idx="1"/>
          </p:nvPr>
        </p:nvSpPr>
        <p:spPr>
          <a:xfrm>
            <a:off x="747773" y="1350468"/>
            <a:ext cx="7886700" cy="4351338"/>
          </a:xfrm>
          <a:effectLst/>
        </p:spPr>
        <p:txBody>
          <a:bodyPr>
            <a:normAutofit/>
          </a:bodyPr>
          <a:lstStyle/>
          <a:p>
            <a:r>
              <a:rPr lang="en-US" dirty="0">
                <a:latin typeface="Arial" panose="020B0604020202020204" pitchFamily="34" charset="0"/>
                <a:cs typeface="Arial" panose="020B0604020202020204" pitchFamily="34" charset="0"/>
              </a:rPr>
              <a:t>How could you use Scribble Maps to help your local community?</a:t>
            </a:r>
          </a:p>
          <a:p>
            <a:endParaRPr lang="en-US" dirty="0">
              <a:latin typeface="Arial" panose="020B0604020202020204" pitchFamily="34" charset="0"/>
              <a:cs typeface="Arial" panose="020B0604020202020204" pitchFamily="34" charset="0"/>
            </a:endParaRPr>
          </a:p>
        </p:txBody>
      </p:sp>
      <p:pic>
        <p:nvPicPr>
          <p:cNvPr id="11" name="Picture 10" descr="A picture containing bird&#10;&#10;Description automatically generated">
            <a:extLst>
              <a:ext uri="{FF2B5EF4-FFF2-40B4-BE49-F238E27FC236}">
                <a16:creationId xmlns:a16="http://schemas.microsoft.com/office/drawing/2014/main" id="{9D393CCC-4D15-F94B-91CB-08B6EA62286F}"/>
              </a:ext>
            </a:extLst>
          </p:cNvPr>
          <p:cNvPicPr>
            <a:picLocks noChangeAspect="1"/>
          </p:cNvPicPr>
          <p:nvPr/>
        </p:nvPicPr>
        <p:blipFill rotWithShape="1">
          <a:blip r:embed="rId3">
            <a:extLst>
              <a:ext uri="{28A0092B-C50C-407E-A947-70E740481C1C}">
                <a14:useLocalDpi xmlns:a14="http://schemas.microsoft.com/office/drawing/2010/main" val="0"/>
              </a:ext>
            </a:extLst>
          </a:blip>
          <a:srcRect b="52957"/>
          <a:stretch/>
        </p:blipFill>
        <p:spPr>
          <a:xfrm>
            <a:off x="1251623" y="6047719"/>
            <a:ext cx="3252009" cy="668572"/>
          </a:xfrm>
          <a:prstGeom prst="rect">
            <a:avLst/>
          </a:prstGeom>
        </p:spPr>
      </p:pic>
      <p:pic>
        <p:nvPicPr>
          <p:cNvPr id="12" name="Picture 11" descr="A picture containing clock&#10;&#10;Description automatically generated">
            <a:extLst>
              <a:ext uri="{FF2B5EF4-FFF2-40B4-BE49-F238E27FC236}">
                <a16:creationId xmlns:a16="http://schemas.microsoft.com/office/drawing/2014/main" id="{2F5F3C09-729E-CD4F-A919-A2C566C65A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869" y="6005205"/>
            <a:ext cx="931808" cy="753603"/>
          </a:xfrm>
          <a:prstGeom prst="rect">
            <a:avLst/>
          </a:prstGeom>
        </p:spPr>
      </p:pic>
      <p:pic>
        <p:nvPicPr>
          <p:cNvPr id="13" name="Picture 12">
            <a:extLst>
              <a:ext uri="{FF2B5EF4-FFF2-40B4-BE49-F238E27FC236}">
                <a16:creationId xmlns:a16="http://schemas.microsoft.com/office/drawing/2014/main" id="{BB017D2B-BAB6-4745-8EC0-372F8CEEB1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629" y="6294390"/>
            <a:ext cx="2528080" cy="290049"/>
          </a:xfrm>
          <a:prstGeom prst="rect">
            <a:avLst/>
          </a:prstGeom>
        </p:spPr>
      </p:pic>
      <p:pic>
        <p:nvPicPr>
          <p:cNvPr id="5" name="Picture 4" descr="A picture containing cake, train, photo, covered&#10;&#10;Description automatically generated">
            <a:extLst>
              <a:ext uri="{FF2B5EF4-FFF2-40B4-BE49-F238E27FC236}">
                <a16:creationId xmlns:a16="http://schemas.microsoft.com/office/drawing/2014/main" id="{C94537A1-6A94-0646-8BE1-6AFE9B733B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9834" y="2236046"/>
            <a:ext cx="6244330" cy="3271486"/>
          </a:xfrm>
          <a:prstGeom prst="rect">
            <a:avLst/>
          </a:prstGeom>
        </p:spPr>
      </p:pic>
      <p:sp>
        <p:nvSpPr>
          <p:cNvPr id="6" name="TextBox 5">
            <a:extLst>
              <a:ext uri="{FF2B5EF4-FFF2-40B4-BE49-F238E27FC236}">
                <a16:creationId xmlns:a16="http://schemas.microsoft.com/office/drawing/2014/main" id="{19F07FA2-2755-D54D-AFF3-AB0A422D4C70}"/>
              </a:ext>
            </a:extLst>
          </p:cNvPr>
          <p:cNvSpPr txBox="1"/>
          <p:nvPr/>
        </p:nvSpPr>
        <p:spPr>
          <a:xfrm>
            <a:off x="1977992" y="5507532"/>
            <a:ext cx="5421677"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Image source: </a:t>
            </a:r>
            <a:r>
              <a:rPr lang="en-AU" sz="1000" dirty="0">
                <a:latin typeface="Arial" panose="020B0604020202020204" pitchFamily="34" charset="0"/>
                <a:cs typeface="Arial" panose="020B0604020202020204" pitchFamily="34" charset="0"/>
                <a:hlinkClick r:id="rId7"/>
              </a:rPr>
              <a:t>https://pixabay.com/illustrations/together-earth-human-board-school-2450095/</a:t>
            </a:r>
            <a:endParaRPr lang="en-US" sz="1000" dirty="0">
              <a:latin typeface="Arial" panose="020B0604020202020204" pitchFamily="34" charset="0"/>
              <a:cs typeface="Arial" panose="020B0604020202020204" pitchFamily="34" charset="0"/>
            </a:endParaRPr>
          </a:p>
        </p:txBody>
      </p:sp>
      <p:pic>
        <p:nvPicPr>
          <p:cNvPr id="9" name="Graphic 8" descr="Group brainstorm">
            <a:extLst>
              <a:ext uri="{FF2B5EF4-FFF2-40B4-BE49-F238E27FC236}">
                <a16:creationId xmlns:a16="http://schemas.microsoft.com/office/drawing/2014/main" id="{8684A540-B7DE-B04A-91C7-491791E374F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968343" y="107714"/>
            <a:ext cx="914400" cy="914400"/>
          </a:xfrm>
          <a:prstGeom prst="rect">
            <a:avLst/>
          </a:prstGeom>
        </p:spPr>
      </p:pic>
      <p:sp>
        <p:nvSpPr>
          <p:cNvPr id="10" name="TextBox 9">
            <a:extLst>
              <a:ext uri="{FF2B5EF4-FFF2-40B4-BE49-F238E27FC236}">
                <a16:creationId xmlns:a16="http://schemas.microsoft.com/office/drawing/2014/main" id="{18998029-BCE8-DC4D-9259-5B68015C43AD}"/>
              </a:ext>
            </a:extLst>
          </p:cNvPr>
          <p:cNvSpPr txBox="1"/>
          <p:nvPr/>
        </p:nvSpPr>
        <p:spPr>
          <a:xfrm>
            <a:off x="8763198" y="504701"/>
            <a:ext cx="418704" cy="369332"/>
          </a:xfrm>
          <a:prstGeom prst="rect">
            <a:avLst/>
          </a:prstGeom>
          <a:noFill/>
        </p:spPr>
        <p:txBody>
          <a:bodyPr wrap="none" rtlCol="0">
            <a:spAutoFit/>
          </a:bodyPr>
          <a:lstStyle/>
          <a:p>
            <a:r>
              <a:rPr lang="en-US"/>
              <a:t>14</a:t>
            </a:r>
          </a:p>
        </p:txBody>
      </p:sp>
    </p:spTree>
    <p:extLst>
      <p:ext uri="{BB962C8B-B14F-4D97-AF65-F5344CB8AC3E}">
        <p14:creationId xmlns:p14="http://schemas.microsoft.com/office/powerpoint/2010/main" val="9370784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57A06-07B4-3B43-B411-8520B21EE88B}"/>
              </a:ext>
            </a:extLst>
          </p:cNvPr>
          <p:cNvSpPr>
            <a:spLocks noGrp="1"/>
          </p:cNvSpPr>
          <p:nvPr>
            <p:ph type="title"/>
          </p:nvPr>
        </p:nvSpPr>
        <p:spPr/>
        <p:txBody>
          <a:bodyPr/>
          <a:lstStyle/>
          <a:p>
            <a:r>
              <a:rPr lang="en-US" b="1">
                <a:solidFill>
                  <a:srgbClr val="007193"/>
                </a:solidFill>
                <a:latin typeface="Arial" panose="020B0604020202020204" pitchFamily="34" charset="0"/>
                <a:cs typeface="Arial" panose="020B0604020202020204" pitchFamily="34" charset="0"/>
              </a:rPr>
              <a:t>Group task – gather data</a:t>
            </a:r>
            <a:endParaRPr lang="en-US"/>
          </a:p>
        </p:txBody>
      </p:sp>
      <p:sp>
        <p:nvSpPr>
          <p:cNvPr id="3" name="Content Placeholder 2">
            <a:extLst>
              <a:ext uri="{FF2B5EF4-FFF2-40B4-BE49-F238E27FC236}">
                <a16:creationId xmlns:a16="http://schemas.microsoft.com/office/drawing/2014/main" id="{7BACC84A-2F88-004D-B7E8-880C2C7677C8}"/>
              </a:ext>
            </a:extLst>
          </p:cNvPr>
          <p:cNvSpPr>
            <a:spLocks noGrp="1"/>
          </p:cNvSpPr>
          <p:nvPr>
            <p:ph sz="half" idx="1"/>
          </p:nvPr>
        </p:nvSpPr>
        <p:spPr>
          <a:xfrm>
            <a:off x="628650" y="1489936"/>
            <a:ext cx="7886700" cy="4351338"/>
          </a:xfrm>
          <a:effectLst/>
        </p:spPr>
        <p:txBody>
          <a:bodyPr vert="horz" lIns="91440" tIns="45720" rIns="91440" bIns="45720" rtlCol="0" anchor="t">
            <a:normAutofit/>
          </a:bodyPr>
          <a:lstStyle/>
          <a:p>
            <a:pPr marL="457200" indent="-457200">
              <a:buFont typeface="+mj-lt"/>
              <a:buAutoNum type="arabicPeriod"/>
            </a:pPr>
            <a:r>
              <a:rPr lang="en-US" sz="2400" dirty="0">
                <a:latin typeface="Arial" panose="020B0604020202020204" pitchFamily="34" charset="0"/>
                <a:cs typeface="Arial" panose="020B0604020202020204" pitchFamily="34" charset="0"/>
              </a:rPr>
              <a:t>How could we promote healthy physical activity at break time?</a:t>
            </a:r>
          </a:p>
          <a:p>
            <a:pPr marL="457200" indent="-457200">
              <a:buFont typeface="+mj-lt"/>
              <a:buAutoNum type="arabicPeriod"/>
            </a:pPr>
            <a:r>
              <a:rPr lang="en-US" sz="2400" dirty="0">
                <a:latin typeface="Arial" panose="020B0604020202020204" pitchFamily="34" charset="0"/>
                <a:cs typeface="Arial" panose="020B0604020202020204" pitchFamily="34" charset="0"/>
              </a:rPr>
              <a:t>How do we ensure we stay sun-safe during our physical activity?</a:t>
            </a:r>
          </a:p>
          <a:p>
            <a:pPr marL="457200" indent="-457200">
              <a:buFont typeface="+mj-lt"/>
              <a:buAutoNum type="arabicPeriod"/>
            </a:pPr>
            <a:r>
              <a:rPr lang="en-AU" sz="2400" dirty="0">
                <a:latin typeface="Arial" panose="020B0604020202020204" pitchFamily="34" charset="0"/>
                <a:cs typeface="Arial" panose="020B0604020202020204" pitchFamily="34" charset="0"/>
              </a:rPr>
              <a:t>How can we make use of a geographic information system to estimate how much </a:t>
            </a:r>
            <a:r>
              <a:rPr lang="en-AU" sz="2400" b="1" dirty="0">
                <a:latin typeface="Arial" panose="020B0604020202020204" pitchFamily="34" charset="0"/>
                <a:cs typeface="Arial" panose="020B0604020202020204" pitchFamily="34" charset="0"/>
              </a:rPr>
              <a:t>usable*</a:t>
            </a:r>
            <a:r>
              <a:rPr lang="en-AU" sz="2400" dirty="0">
                <a:latin typeface="Arial" panose="020B0604020202020204" pitchFamily="34" charset="0"/>
                <a:cs typeface="Arial" panose="020B0604020202020204" pitchFamily="34" charset="0"/>
              </a:rPr>
              <a:t> shade is in our school? (*What shaded areas can be used for exercise activities?) </a:t>
            </a:r>
          </a:p>
        </p:txBody>
      </p:sp>
      <p:pic>
        <p:nvPicPr>
          <p:cNvPr id="11" name="Picture 10" descr="A picture containing bird&#10;&#10;Description automatically generated">
            <a:extLst>
              <a:ext uri="{FF2B5EF4-FFF2-40B4-BE49-F238E27FC236}">
                <a16:creationId xmlns:a16="http://schemas.microsoft.com/office/drawing/2014/main" id="{9D393CCC-4D15-F94B-91CB-08B6EA62286F}"/>
              </a:ext>
            </a:extLst>
          </p:cNvPr>
          <p:cNvPicPr>
            <a:picLocks noChangeAspect="1"/>
          </p:cNvPicPr>
          <p:nvPr/>
        </p:nvPicPr>
        <p:blipFill rotWithShape="1">
          <a:blip r:embed="rId3">
            <a:extLst>
              <a:ext uri="{28A0092B-C50C-407E-A947-70E740481C1C}">
                <a14:useLocalDpi xmlns:a14="http://schemas.microsoft.com/office/drawing/2010/main" val="0"/>
              </a:ext>
            </a:extLst>
          </a:blip>
          <a:srcRect b="52957"/>
          <a:stretch/>
        </p:blipFill>
        <p:spPr>
          <a:xfrm>
            <a:off x="1251623" y="6047719"/>
            <a:ext cx="3252009" cy="668572"/>
          </a:xfrm>
          <a:prstGeom prst="rect">
            <a:avLst/>
          </a:prstGeom>
        </p:spPr>
      </p:pic>
      <p:pic>
        <p:nvPicPr>
          <p:cNvPr id="12" name="Picture 11" descr="A picture containing clock&#10;&#10;Description automatically generated">
            <a:extLst>
              <a:ext uri="{FF2B5EF4-FFF2-40B4-BE49-F238E27FC236}">
                <a16:creationId xmlns:a16="http://schemas.microsoft.com/office/drawing/2014/main" id="{2F5F3C09-729E-CD4F-A919-A2C566C65A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869" y="6005205"/>
            <a:ext cx="931808" cy="753603"/>
          </a:xfrm>
          <a:prstGeom prst="rect">
            <a:avLst/>
          </a:prstGeom>
        </p:spPr>
      </p:pic>
      <p:pic>
        <p:nvPicPr>
          <p:cNvPr id="13" name="Picture 12">
            <a:extLst>
              <a:ext uri="{FF2B5EF4-FFF2-40B4-BE49-F238E27FC236}">
                <a16:creationId xmlns:a16="http://schemas.microsoft.com/office/drawing/2014/main" id="{BB017D2B-BAB6-4745-8EC0-372F8CEEB1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629" y="6294390"/>
            <a:ext cx="2528080" cy="290049"/>
          </a:xfrm>
          <a:prstGeom prst="rect">
            <a:avLst/>
          </a:prstGeom>
        </p:spPr>
      </p:pic>
      <p:pic>
        <p:nvPicPr>
          <p:cNvPr id="7" name="Graphic 6" descr="Group brainstorm">
            <a:extLst>
              <a:ext uri="{FF2B5EF4-FFF2-40B4-BE49-F238E27FC236}">
                <a16:creationId xmlns:a16="http://schemas.microsoft.com/office/drawing/2014/main" id="{5594895C-49F1-7A41-A427-5CA167B7792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75023" y="47501"/>
            <a:ext cx="914400" cy="914400"/>
          </a:xfrm>
          <a:prstGeom prst="rect">
            <a:avLst/>
          </a:prstGeom>
        </p:spPr>
      </p:pic>
      <p:sp>
        <p:nvSpPr>
          <p:cNvPr id="8" name="TextBox 7">
            <a:extLst>
              <a:ext uri="{FF2B5EF4-FFF2-40B4-BE49-F238E27FC236}">
                <a16:creationId xmlns:a16="http://schemas.microsoft.com/office/drawing/2014/main" id="{3B8FFB59-865C-104F-BC0E-B6AEA11A43C5}"/>
              </a:ext>
            </a:extLst>
          </p:cNvPr>
          <p:cNvSpPr txBox="1"/>
          <p:nvPr/>
        </p:nvSpPr>
        <p:spPr>
          <a:xfrm>
            <a:off x="8763198" y="504701"/>
            <a:ext cx="418704" cy="369332"/>
          </a:xfrm>
          <a:prstGeom prst="rect">
            <a:avLst/>
          </a:prstGeom>
          <a:noFill/>
        </p:spPr>
        <p:txBody>
          <a:bodyPr wrap="none" rtlCol="0">
            <a:spAutoFit/>
          </a:bodyPr>
          <a:lstStyle/>
          <a:p>
            <a:r>
              <a:rPr lang="en-US"/>
              <a:t>15</a:t>
            </a:r>
          </a:p>
        </p:txBody>
      </p:sp>
      <p:sp>
        <p:nvSpPr>
          <p:cNvPr id="4" name="TextBox 3">
            <a:extLst>
              <a:ext uri="{FF2B5EF4-FFF2-40B4-BE49-F238E27FC236}">
                <a16:creationId xmlns:a16="http://schemas.microsoft.com/office/drawing/2014/main" id="{082E24B8-9074-475A-A545-E087E6844C1B}"/>
              </a:ext>
            </a:extLst>
          </p:cNvPr>
          <p:cNvSpPr txBox="1"/>
          <p:nvPr/>
        </p:nvSpPr>
        <p:spPr>
          <a:xfrm>
            <a:off x="8056222" y="859201"/>
            <a:ext cx="752001" cy="369332"/>
          </a:xfrm>
          <a:prstGeom prst="rect">
            <a:avLst/>
          </a:prstGeom>
          <a:noFill/>
        </p:spPr>
        <p:txBody>
          <a:bodyPr wrap="none" rtlCol="0">
            <a:spAutoFit/>
          </a:bodyPr>
          <a:lstStyle/>
          <a:p>
            <a:r>
              <a:rPr lang="en-US" dirty="0"/>
              <a:t>Part A</a:t>
            </a:r>
          </a:p>
        </p:txBody>
      </p:sp>
    </p:spTree>
    <p:extLst>
      <p:ext uri="{BB962C8B-B14F-4D97-AF65-F5344CB8AC3E}">
        <p14:creationId xmlns:p14="http://schemas.microsoft.com/office/powerpoint/2010/main" val="10820258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785C3F-C700-FF4F-9957-2DC4E4B66BCB}"/>
              </a:ext>
            </a:extLst>
          </p:cNvPr>
          <p:cNvSpPr>
            <a:spLocks noGrp="1"/>
          </p:cNvSpPr>
          <p:nvPr>
            <p:ph type="title"/>
          </p:nvPr>
        </p:nvSpPr>
        <p:spPr>
          <a:xfrm>
            <a:off x="560282" y="285430"/>
            <a:ext cx="7886700" cy="1325563"/>
          </a:xfrm>
        </p:spPr>
        <p:txBody>
          <a:bodyPr/>
          <a:lstStyle/>
          <a:p>
            <a:r>
              <a:rPr lang="en-US" b="1" dirty="0">
                <a:solidFill>
                  <a:srgbClr val="007193"/>
                </a:solidFill>
                <a:latin typeface="Arial" panose="020B0604020202020204" pitchFamily="34" charset="0"/>
                <a:cs typeface="Arial" panose="020B0604020202020204" pitchFamily="34" charset="0"/>
              </a:rPr>
              <a:t>Group task – Design a digital system</a:t>
            </a:r>
          </a:p>
        </p:txBody>
      </p:sp>
      <p:sp>
        <p:nvSpPr>
          <p:cNvPr id="6" name="Content Placeholder 5">
            <a:extLst>
              <a:ext uri="{FF2B5EF4-FFF2-40B4-BE49-F238E27FC236}">
                <a16:creationId xmlns:a16="http://schemas.microsoft.com/office/drawing/2014/main" id="{CB034171-561F-1F4E-85BA-9C177F8EDDA2}"/>
              </a:ext>
            </a:extLst>
          </p:cNvPr>
          <p:cNvSpPr>
            <a:spLocks noGrp="1"/>
          </p:cNvSpPr>
          <p:nvPr>
            <p:ph idx="1"/>
          </p:nvPr>
        </p:nvSpPr>
        <p:spPr>
          <a:xfrm>
            <a:off x="628650" y="1730414"/>
            <a:ext cx="7886700" cy="4351338"/>
          </a:xfrm>
        </p:spPr>
        <p:txBody>
          <a:bodyPr vert="horz" lIns="91440" tIns="45720" rIns="91440" bIns="45720" rtlCol="0" anchor="t">
            <a:normAutofit/>
          </a:bodyPr>
          <a:lstStyle/>
          <a:p>
            <a:pPr marL="514350" indent="-514350">
              <a:buFont typeface="+mj-lt"/>
              <a:buAutoNum type="arabicPeriod"/>
            </a:pPr>
            <a:r>
              <a:rPr lang="en-AU" sz="2400" dirty="0">
                <a:latin typeface="Arial" panose="020B0604020202020204" pitchFamily="34" charset="0"/>
                <a:cs typeface="Arial" panose="020B0604020202020204" pitchFamily="34" charset="0"/>
              </a:rPr>
              <a:t>How can an awareness of the shaded areas of our school be combined with a digital system to create activities that promote fun and fitness? </a:t>
            </a:r>
          </a:p>
          <a:p>
            <a:pPr marL="514350" indent="-514350">
              <a:buFont typeface="+mj-lt"/>
              <a:buAutoNum type="arabicPeriod"/>
            </a:pPr>
            <a:r>
              <a:rPr lang="en-AU" sz="2400" dirty="0">
                <a:latin typeface="Arial" panose="020B0604020202020204" pitchFamily="34" charset="0"/>
                <a:cs typeface="Arial" panose="020B0604020202020204" pitchFamily="34" charset="0"/>
              </a:rPr>
              <a:t>What could be invented to make people want to exercise in shaded areas at lunchtimes?</a:t>
            </a:r>
          </a:p>
          <a:p>
            <a:pPr marL="514350" indent="-514350">
              <a:buFont typeface="+mj-lt"/>
              <a:buAutoNum type="arabicPeriod"/>
            </a:pPr>
            <a:r>
              <a:rPr lang="en-AU" sz="2400" dirty="0">
                <a:latin typeface="Arial" panose="020B0604020202020204" pitchFamily="34" charset="0"/>
                <a:cs typeface="Arial" panose="020B0604020202020204" pitchFamily="34" charset="0"/>
              </a:rPr>
              <a:t>Each group must design one digital system to promote physical activity in the shade at lunchtimes.</a:t>
            </a:r>
          </a:p>
          <a:p>
            <a:pPr marL="0" indent="0">
              <a:buNone/>
            </a:pPr>
            <a:r>
              <a:rPr lang="en-AU" sz="2400" dirty="0">
                <a:latin typeface="Arial" panose="020B0604020202020204" pitchFamily="34" charset="0"/>
                <a:cs typeface="Arial" panose="020B0604020202020204" pitchFamily="34" charset="0"/>
              </a:rPr>
              <a:t>Once your group design is complete, submit it to your teacher for approval.</a:t>
            </a:r>
          </a:p>
          <a:p>
            <a:endParaRPr lang="en-US" sz="2400" dirty="0">
              <a:latin typeface="Arial" panose="020B0604020202020204" pitchFamily="34" charset="0"/>
              <a:cs typeface="Arial" panose="020B0604020202020204" pitchFamily="34" charset="0"/>
            </a:endParaRPr>
          </a:p>
        </p:txBody>
      </p:sp>
      <p:pic>
        <p:nvPicPr>
          <p:cNvPr id="4" name="Graphic 3" descr="Group brainstorm">
            <a:extLst>
              <a:ext uri="{FF2B5EF4-FFF2-40B4-BE49-F238E27FC236}">
                <a16:creationId xmlns:a16="http://schemas.microsoft.com/office/drawing/2014/main" id="{59D41CFD-BDF8-264D-B492-3737E04772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29600" y="0"/>
            <a:ext cx="914400" cy="914400"/>
          </a:xfrm>
          <a:prstGeom prst="rect">
            <a:avLst/>
          </a:prstGeom>
        </p:spPr>
      </p:pic>
      <p:sp>
        <p:nvSpPr>
          <p:cNvPr id="7" name="TextBox 6">
            <a:extLst>
              <a:ext uri="{FF2B5EF4-FFF2-40B4-BE49-F238E27FC236}">
                <a16:creationId xmlns:a16="http://schemas.microsoft.com/office/drawing/2014/main" id="{455567E1-0A04-4647-9148-F0D0A3B1B137}"/>
              </a:ext>
            </a:extLst>
          </p:cNvPr>
          <p:cNvSpPr txBox="1"/>
          <p:nvPr/>
        </p:nvSpPr>
        <p:spPr>
          <a:xfrm>
            <a:off x="8314807" y="816014"/>
            <a:ext cx="743986" cy="369332"/>
          </a:xfrm>
          <a:prstGeom prst="rect">
            <a:avLst/>
          </a:prstGeom>
          <a:noFill/>
        </p:spPr>
        <p:txBody>
          <a:bodyPr wrap="none" rtlCol="0">
            <a:spAutoFit/>
          </a:bodyPr>
          <a:lstStyle/>
          <a:p>
            <a:r>
              <a:rPr lang="en-US" dirty="0"/>
              <a:t>Part B</a:t>
            </a:r>
          </a:p>
        </p:txBody>
      </p:sp>
      <p:pic>
        <p:nvPicPr>
          <p:cNvPr id="2" name="Picture 1" descr="A picture containing bird&#10;&#10;Description automatically generated">
            <a:extLst>
              <a:ext uri="{FF2B5EF4-FFF2-40B4-BE49-F238E27FC236}">
                <a16:creationId xmlns:a16="http://schemas.microsoft.com/office/drawing/2014/main" id="{F100734E-8092-4472-908A-F59CDFF294D9}"/>
              </a:ext>
            </a:extLst>
          </p:cNvPr>
          <p:cNvPicPr>
            <a:picLocks noChangeAspect="1"/>
          </p:cNvPicPr>
          <p:nvPr/>
        </p:nvPicPr>
        <p:blipFill rotWithShape="1">
          <a:blip r:embed="rId5">
            <a:extLst>
              <a:ext uri="{28A0092B-C50C-407E-A947-70E740481C1C}">
                <a14:useLocalDpi xmlns:a14="http://schemas.microsoft.com/office/drawing/2010/main" val="0"/>
              </a:ext>
            </a:extLst>
          </a:blip>
          <a:srcRect b="52957"/>
          <a:stretch/>
        </p:blipFill>
        <p:spPr>
          <a:xfrm>
            <a:off x="1251623" y="6047719"/>
            <a:ext cx="3252009" cy="668572"/>
          </a:xfrm>
          <a:prstGeom prst="rect">
            <a:avLst/>
          </a:prstGeom>
        </p:spPr>
      </p:pic>
      <p:pic>
        <p:nvPicPr>
          <p:cNvPr id="3" name="Picture 2" descr="A picture containing clock&#10;&#10;Description automatically generated">
            <a:extLst>
              <a:ext uri="{FF2B5EF4-FFF2-40B4-BE49-F238E27FC236}">
                <a16:creationId xmlns:a16="http://schemas.microsoft.com/office/drawing/2014/main" id="{D0A9B56D-7505-4787-A718-F2B9C4FB04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869" y="6005205"/>
            <a:ext cx="931808" cy="753603"/>
          </a:xfrm>
          <a:prstGeom prst="rect">
            <a:avLst/>
          </a:prstGeom>
        </p:spPr>
      </p:pic>
      <p:pic>
        <p:nvPicPr>
          <p:cNvPr id="11" name="Picture 10">
            <a:extLst>
              <a:ext uri="{FF2B5EF4-FFF2-40B4-BE49-F238E27FC236}">
                <a16:creationId xmlns:a16="http://schemas.microsoft.com/office/drawing/2014/main" id="{FB5BB7AE-F20F-4B96-ACFB-3DA628B863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35629" y="6294390"/>
            <a:ext cx="2528080" cy="290049"/>
          </a:xfrm>
          <a:prstGeom prst="rect">
            <a:avLst/>
          </a:prstGeom>
        </p:spPr>
      </p:pic>
    </p:spTree>
    <p:extLst>
      <p:ext uri="{BB962C8B-B14F-4D97-AF65-F5344CB8AC3E}">
        <p14:creationId xmlns:p14="http://schemas.microsoft.com/office/powerpoint/2010/main" val="27137591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17E6B-3C7B-7C4E-AC5B-0DAC76014829}"/>
              </a:ext>
            </a:extLst>
          </p:cNvPr>
          <p:cNvSpPr>
            <a:spLocks noGrp="1"/>
          </p:cNvSpPr>
          <p:nvPr>
            <p:ph type="title"/>
          </p:nvPr>
        </p:nvSpPr>
        <p:spPr/>
        <p:txBody>
          <a:bodyPr/>
          <a:lstStyle/>
          <a:p>
            <a:r>
              <a:rPr lang="en-US" b="1">
                <a:solidFill>
                  <a:srgbClr val="007193"/>
                </a:solidFill>
                <a:latin typeface="Arial" panose="020B0604020202020204" pitchFamily="34" charset="0"/>
                <a:cs typeface="Arial" panose="020B0604020202020204" pitchFamily="34" charset="0"/>
              </a:rPr>
              <a:t>Group task – Manage your project</a:t>
            </a:r>
          </a:p>
        </p:txBody>
      </p:sp>
      <p:sp>
        <p:nvSpPr>
          <p:cNvPr id="3" name="Content Placeholder 2">
            <a:extLst>
              <a:ext uri="{FF2B5EF4-FFF2-40B4-BE49-F238E27FC236}">
                <a16:creationId xmlns:a16="http://schemas.microsoft.com/office/drawing/2014/main" id="{B2351D54-1A8A-DC4A-B83E-032BB0767967}"/>
              </a:ext>
            </a:extLst>
          </p:cNvPr>
          <p:cNvSpPr>
            <a:spLocks noGrp="1"/>
          </p:cNvSpPr>
          <p:nvPr>
            <p:ph idx="1"/>
          </p:nvPr>
        </p:nvSpPr>
        <p:spPr/>
        <p:txBody>
          <a:bodyPr vert="horz" lIns="91440" tIns="45720" rIns="91440" bIns="45720" rtlCol="0" anchor="t">
            <a:normAutofit/>
          </a:bodyPr>
          <a:lstStyle/>
          <a:p>
            <a:r>
              <a:rPr lang="en-US" sz="2400" dirty="0">
                <a:latin typeface="Arial" panose="020B0604020202020204" pitchFamily="34" charset="0"/>
                <a:cs typeface="Arial" panose="020B0604020202020204" pitchFamily="34" charset="0"/>
              </a:rPr>
              <a:t>Create a portfolio as you plan to solve the problem.</a:t>
            </a:r>
          </a:p>
          <a:p>
            <a:r>
              <a:rPr lang="en-US" sz="2400" dirty="0">
                <a:latin typeface="Arial" panose="020B0604020202020204" pitchFamily="34" charset="0"/>
                <a:cs typeface="Arial" panose="020B0604020202020204" pitchFamily="34" charset="0"/>
              </a:rPr>
              <a:t>Include screen shots, images and files in your portfolio.</a:t>
            </a:r>
          </a:p>
          <a:p>
            <a:r>
              <a:rPr lang="en-US" sz="2400" dirty="0">
                <a:latin typeface="Arial" panose="020B0604020202020204" pitchFamily="34" charset="0"/>
                <a:cs typeface="Arial" panose="020B0604020202020204" pitchFamily="34" charset="0"/>
              </a:rPr>
              <a:t>Gather data about which shaded spots exist in the school and which ones are the most popular.</a:t>
            </a:r>
          </a:p>
          <a:p>
            <a:r>
              <a:rPr lang="en-US" sz="2400" dirty="0">
                <a:latin typeface="Arial" panose="020B0604020202020204" pitchFamily="34" charset="0"/>
                <a:cs typeface="Arial" panose="020B0604020202020204" pitchFamily="34" charset="0"/>
              </a:rPr>
              <a:t>Make suggestions about how we could increase the shaded areas in our school and where these could be placed.</a:t>
            </a:r>
          </a:p>
          <a:p>
            <a:r>
              <a:rPr lang="en-US" sz="2400" dirty="0">
                <a:latin typeface="Arial" panose="020B0604020202020204" pitchFamily="34" charset="0"/>
                <a:cs typeface="Arial" panose="020B0604020202020204" pitchFamily="34" charset="0"/>
              </a:rPr>
              <a:t>Explain how your design will be sustainable and meet needs.</a:t>
            </a:r>
            <a:r>
              <a:rPr lang="en-AU" sz="24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4" name="Graphic 3" descr="Group brainstorm">
            <a:extLst>
              <a:ext uri="{FF2B5EF4-FFF2-40B4-BE49-F238E27FC236}">
                <a16:creationId xmlns:a16="http://schemas.microsoft.com/office/drawing/2014/main" id="{EF17C6FD-92B4-DF41-A11B-93EF9992B2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29600" y="0"/>
            <a:ext cx="914400" cy="914400"/>
          </a:xfrm>
          <a:prstGeom prst="rect">
            <a:avLst/>
          </a:prstGeom>
        </p:spPr>
      </p:pic>
      <p:sp>
        <p:nvSpPr>
          <p:cNvPr id="5" name="TextBox 4">
            <a:extLst>
              <a:ext uri="{FF2B5EF4-FFF2-40B4-BE49-F238E27FC236}">
                <a16:creationId xmlns:a16="http://schemas.microsoft.com/office/drawing/2014/main" id="{E9CB1A87-031B-044D-91E1-BA5709B67A44}"/>
              </a:ext>
            </a:extLst>
          </p:cNvPr>
          <p:cNvSpPr txBox="1"/>
          <p:nvPr/>
        </p:nvSpPr>
        <p:spPr>
          <a:xfrm>
            <a:off x="8314807" y="816014"/>
            <a:ext cx="743986" cy="369332"/>
          </a:xfrm>
          <a:prstGeom prst="rect">
            <a:avLst/>
          </a:prstGeom>
          <a:noFill/>
        </p:spPr>
        <p:txBody>
          <a:bodyPr wrap="none" rtlCol="0">
            <a:spAutoFit/>
          </a:bodyPr>
          <a:lstStyle/>
          <a:p>
            <a:r>
              <a:rPr lang="en-US" dirty="0"/>
              <a:t>Part C</a:t>
            </a:r>
          </a:p>
        </p:txBody>
      </p:sp>
      <p:pic>
        <p:nvPicPr>
          <p:cNvPr id="7" name="Picture 6" descr="A picture containing bird&#10;&#10;Description automatically generated">
            <a:extLst>
              <a:ext uri="{FF2B5EF4-FFF2-40B4-BE49-F238E27FC236}">
                <a16:creationId xmlns:a16="http://schemas.microsoft.com/office/drawing/2014/main" id="{CD0D017B-033F-4F8A-948A-7CA313318605}"/>
              </a:ext>
            </a:extLst>
          </p:cNvPr>
          <p:cNvPicPr>
            <a:picLocks noChangeAspect="1"/>
          </p:cNvPicPr>
          <p:nvPr/>
        </p:nvPicPr>
        <p:blipFill rotWithShape="1">
          <a:blip r:embed="rId5">
            <a:extLst>
              <a:ext uri="{28A0092B-C50C-407E-A947-70E740481C1C}">
                <a14:useLocalDpi xmlns:a14="http://schemas.microsoft.com/office/drawing/2010/main" val="0"/>
              </a:ext>
            </a:extLst>
          </a:blip>
          <a:srcRect b="52957"/>
          <a:stretch/>
        </p:blipFill>
        <p:spPr>
          <a:xfrm>
            <a:off x="1251623" y="6047719"/>
            <a:ext cx="3252009" cy="668572"/>
          </a:xfrm>
          <a:prstGeom prst="rect">
            <a:avLst/>
          </a:prstGeom>
        </p:spPr>
      </p:pic>
      <p:pic>
        <p:nvPicPr>
          <p:cNvPr id="9" name="Picture 8" descr="A picture containing clock&#10;&#10;Description automatically generated">
            <a:extLst>
              <a:ext uri="{FF2B5EF4-FFF2-40B4-BE49-F238E27FC236}">
                <a16:creationId xmlns:a16="http://schemas.microsoft.com/office/drawing/2014/main" id="{B8D6A965-14FE-4C2A-AEC2-1DD540896D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869" y="6005205"/>
            <a:ext cx="931808" cy="753603"/>
          </a:xfrm>
          <a:prstGeom prst="rect">
            <a:avLst/>
          </a:prstGeom>
        </p:spPr>
      </p:pic>
      <p:pic>
        <p:nvPicPr>
          <p:cNvPr id="11" name="Picture 10">
            <a:extLst>
              <a:ext uri="{FF2B5EF4-FFF2-40B4-BE49-F238E27FC236}">
                <a16:creationId xmlns:a16="http://schemas.microsoft.com/office/drawing/2014/main" id="{F4CBBF8B-5078-4F81-9DB8-FF1D841CDA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35629" y="6294390"/>
            <a:ext cx="2528080" cy="290049"/>
          </a:xfrm>
          <a:prstGeom prst="rect">
            <a:avLst/>
          </a:prstGeom>
        </p:spPr>
      </p:pic>
    </p:spTree>
    <p:extLst>
      <p:ext uri="{BB962C8B-B14F-4D97-AF65-F5344CB8AC3E}">
        <p14:creationId xmlns:p14="http://schemas.microsoft.com/office/powerpoint/2010/main" val="23168680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17E6B-3C7B-7C4E-AC5B-0DAC76014829}"/>
              </a:ext>
            </a:extLst>
          </p:cNvPr>
          <p:cNvSpPr>
            <a:spLocks noGrp="1"/>
          </p:cNvSpPr>
          <p:nvPr>
            <p:ph type="title"/>
          </p:nvPr>
        </p:nvSpPr>
        <p:spPr/>
        <p:txBody>
          <a:bodyPr/>
          <a:lstStyle/>
          <a:p>
            <a:r>
              <a:rPr lang="en-US" b="1">
                <a:solidFill>
                  <a:srgbClr val="007193"/>
                </a:solidFill>
                <a:latin typeface="Arial" panose="020B0604020202020204" pitchFamily="34" charset="0"/>
                <a:cs typeface="Arial" panose="020B0604020202020204" pitchFamily="34" charset="0"/>
              </a:rPr>
              <a:t>Group task – Build your digital system</a:t>
            </a:r>
          </a:p>
        </p:txBody>
      </p:sp>
      <p:sp>
        <p:nvSpPr>
          <p:cNvPr id="3" name="Content Placeholder 2">
            <a:extLst>
              <a:ext uri="{FF2B5EF4-FFF2-40B4-BE49-F238E27FC236}">
                <a16:creationId xmlns:a16="http://schemas.microsoft.com/office/drawing/2014/main" id="{B2351D54-1A8A-DC4A-B83E-032BB0767967}"/>
              </a:ext>
            </a:extLst>
          </p:cNvPr>
          <p:cNvSpPr>
            <a:spLocks noGrp="1"/>
          </p:cNvSpPr>
          <p:nvPr>
            <p:ph idx="1"/>
          </p:nvPr>
        </p:nvSpPr>
        <p:spPr/>
        <p:txBody>
          <a:bodyPr vert="horz" lIns="91440" tIns="45720" rIns="91440" bIns="45720" rtlCol="0" anchor="t">
            <a:normAutofit/>
          </a:bodyPr>
          <a:lstStyle/>
          <a:p>
            <a:r>
              <a:rPr lang="en-US" sz="2400" dirty="0">
                <a:latin typeface="Arial" panose="020B0604020202020204" pitchFamily="34" charset="0"/>
                <a:cs typeface="Arial" panose="020B0604020202020204" pitchFamily="34" charset="0"/>
              </a:rPr>
              <a:t>Continue to enter evidence in your portfolio as you solve the problem.</a:t>
            </a:r>
          </a:p>
          <a:p>
            <a:r>
              <a:rPr lang="en-US" sz="2400" dirty="0">
                <a:latin typeface="Arial" panose="020B0604020202020204" pitchFamily="34" charset="0"/>
                <a:cs typeface="Arial" panose="020B0604020202020204" pitchFamily="34" charset="0"/>
              </a:rPr>
              <a:t>Include screen shots, images, photos, filenames and videos in your portfolio.</a:t>
            </a:r>
          </a:p>
          <a:p>
            <a:r>
              <a:rPr lang="en-US" sz="2400" dirty="0">
                <a:latin typeface="Arial" panose="020B0604020202020204" pitchFamily="34" charset="0"/>
                <a:cs typeface="Arial" panose="020B0604020202020204" pitchFamily="34" charset="0"/>
              </a:rPr>
              <a:t>Present your digital system to the class once you’ve built it. Explain how your digital system meets needs and is sustainable.</a:t>
            </a:r>
          </a:p>
        </p:txBody>
      </p:sp>
      <p:pic>
        <p:nvPicPr>
          <p:cNvPr id="4" name="Graphic 3" descr="Group brainstorm">
            <a:extLst>
              <a:ext uri="{FF2B5EF4-FFF2-40B4-BE49-F238E27FC236}">
                <a16:creationId xmlns:a16="http://schemas.microsoft.com/office/drawing/2014/main" id="{EF17C6FD-92B4-DF41-A11B-93EF9992B2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17457" y="0"/>
            <a:ext cx="914400" cy="914400"/>
          </a:xfrm>
          <a:prstGeom prst="rect">
            <a:avLst/>
          </a:prstGeom>
        </p:spPr>
      </p:pic>
      <p:sp>
        <p:nvSpPr>
          <p:cNvPr id="5" name="TextBox 4">
            <a:extLst>
              <a:ext uri="{FF2B5EF4-FFF2-40B4-BE49-F238E27FC236}">
                <a16:creationId xmlns:a16="http://schemas.microsoft.com/office/drawing/2014/main" id="{E9CB1A87-031B-044D-91E1-BA5709B67A44}"/>
              </a:ext>
            </a:extLst>
          </p:cNvPr>
          <p:cNvSpPr txBox="1"/>
          <p:nvPr/>
        </p:nvSpPr>
        <p:spPr>
          <a:xfrm>
            <a:off x="7949312" y="788661"/>
            <a:ext cx="1135825" cy="646331"/>
          </a:xfrm>
          <a:prstGeom prst="rect">
            <a:avLst/>
          </a:prstGeom>
          <a:noFill/>
        </p:spPr>
        <p:txBody>
          <a:bodyPr wrap="none" rtlCol="0">
            <a:spAutoFit/>
          </a:bodyPr>
          <a:lstStyle/>
          <a:p>
            <a:pPr algn="ctr"/>
            <a:r>
              <a:rPr lang="en-US"/>
              <a:t>Part C</a:t>
            </a:r>
          </a:p>
          <a:p>
            <a:pPr algn="ctr"/>
            <a:r>
              <a:rPr lang="en-US"/>
              <a:t>(Optional)</a:t>
            </a:r>
          </a:p>
        </p:txBody>
      </p:sp>
      <p:pic>
        <p:nvPicPr>
          <p:cNvPr id="7" name="Picture 6" descr="A picture containing bird&#10;&#10;Description automatically generated">
            <a:extLst>
              <a:ext uri="{FF2B5EF4-FFF2-40B4-BE49-F238E27FC236}">
                <a16:creationId xmlns:a16="http://schemas.microsoft.com/office/drawing/2014/main" id="{B3A72E9A-DA04-48C7-922D-6D069B65B12E}"/>
              </a:ext>
            </a:extLst>
          </p:cNvPr>
          <p:cNvPicPr>
            <a:picLocks noChangeAspect="1"/>
          </p:cNvPicPr>
          <p:nvPr/>
        </p:nvPicPr>
        <p:blipFill rotWithShape="1">
          <a:blip r:embed="rId5">
            <a:extLst>
              <a:ext uri="{28A0092B-C50C-407E-A947-70E740481C1C}">
                <a14:useLocalDpi xmlns:a14="http://schemas.microsoft.com/office/drawing/2010/main" val="0"/>
              </a:ext>
            </a:extLst>
          </a:blip>
          <a:srcRect b="52957"/>
          <a:stretch/>
        </p:blipFill>
        <p:spPr>
          <a:xfrm>
            <a:off x="1251623" y="6047719"/>
            <a:ext cx="3252009" cy="668572"/>
          </a:xfrm>
          <a:prstGeom prst="rect">
            <a:avLst/>
          </a:prstGeom>
        </p:spPr>
      </p:pic>
      <p:pic>
        <p:nvPicPr>
          <p:cNvPr id="9" name="Picture 8" descr="A picture containing clock&#10;&#10;Description automatically generated">
            <a:extLst>
              <a:ext uri="{FF2B5EF4-FFF2-40B4-BE49-F238E27FC236}">
                <a16:creationId xmlns:a16="http://schemas.microsoft.com/office/drawing/2014/main" id="{3647DD83-C232-4AEC-8396-85F46F2AD8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869" y="6005205"/>
            <a:ext cx="931808" cy="753603"/>
          </a:xfrm>
          <a:prstGeom prst="rect">
            <a:avLst/>
          </a:prstGeom>
        </p:spPr>
      </p:pic>
      <p:pic>
        <p:nvPicPr>
          <p:cNvPr id="11" name="Picture 10">
            <a:extLst>
              <a:ext uri="{FF2B5EF4-FFF2-40B4-BE49-F238E27FC236}">
                <a16:creationId xmlns:a16="http://schemas.microsoft.com/office/drawing/2014/main" id="{2BF6986F-4A92-4C94-804D-1C4F2F2124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35629" y="6294390"/>
            <a:ext cx="2528080" cy="290049"/>
          </a:xfrm>
          <a:prstGeom prst="rect">
            <a:avLst/>
          </a:prstGeom>
        </p:spPr>
      </p:pic>
    </p:spTree>
    <p:extLst>
      <p:ext uri="{BB962C8B-B14F-4D97-AF65-F5344CB8AC3E}">
        <p14:creationId xmlns:p14="http://schemas.microsoft.com/office/powerpoint/2010/main" val="1220622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ird&#10;&#10;Description automatically generated">
            <a:extLst>
              <a:ext uri="{FF2B5EF4-FFF2-40B4-BE49-F238E27FC236}">
                <a16:creationId xmlns:a16="http://schemas.microsoft.com/office/drawing/2014/main" id="{81196998-6BE8-4DAF-A742-C88A577E95E7}"/>
              </a:ext>
            </a:extLst>
          </p:cNvPr>
          <p:cNvPicPr>
            <a:picLocks noChangeAspect="1"/>
          </p:cNvPicPr>
          <p:nvPr/>
        </p:nvPicPr>
        <p:blipFill rotWithShape="1">
          <a:blip r:embed="rId3">
            <a:extLst>
              <a:ext uri="{28A0092B-C50C-407E-A947-70E740481C1C}">
                <a14:useLocalDpi xmlns:a14="http://schemas.microsoft.com/office/drawing/2010/main" val="0"/>
              </a:ext>
            </a:extLst>
          </a:blip>
          <a:srcRect b="52957"/>
          <a:stretch/>
        </p:blipFill>
        <p:spPr>
          <a:xfrm>
            <a:off x="1251623" y="6047719"/>
            <a:ext cx="3252009" cy="668572"/>
          </a:xfrm>
          <a:prstGeom prst="rect">
            <a:avLst/>
          </a:prstGeom>
        </p:spPr>
      </p:pic>
      <p:pic>
        <p:nvPicPr>
          <p:cNvPr id="3" name="Picture 2" descr="A picture containing clock&#10;&#10;Description automatically generated">
            <a:extLst>
              <a:ext uri="{FF2B5EF4-FFF2-40B4-BE49-F238E27FC236}">
                <a16:creationId xmlns:a16="http://schemas.microsoft.com/office/drawing/2014/main" id="{7AA09FB9-CB6A-4D37-B3A7-EC7869E9C6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869" y="6005205"/>
            <a:ext cx="931808" cy="753603"/>
          </a:xfrm>
          <a:prstGeom prst="rect">
            <a:avLst/>
          </a:prstGeom>
        </p:spPr>
      </p:pic>
      <p:pic>
        <p:nvPicPr>
          <p:cNvPr id="9" name="Picture 8">
            <a:extLst>
              <a:ext uri="{FF2B5EF4-FFF2-40B4-BE49-F238E27FC236}">
                <a16:creationId xmlns:a16="http://schemas.microsoft.com/office/drawing/2014/main" id="{677CE0BB-D1C0-4DFD-BDAE-F3ED1F4099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629" y="6294390"/>
            <a:ext cx="2528080" cy="290049"/>
          </a:xfrm>
          <a:prstGeom prst="rect">
            <a:avLst/>
          </a:prstGeom>
        </p:spPr>
      </p:pic>
      <p:sp>
        <p:nvSpPr>
          <p:cNvPr id="5" name="Title 4">
            <a:extLst>
              <a:ext uri="{FF2B5EF4-FFF2-40B4-BE49-F238E27FC236}">
                <a16:creationId xmlns:a16="http://schemas.microsoft.com/office/drawing/2014/main" id="{24085C24-E347-D24A-98BD-9F96651BBDE2}"/>
              </a:ext>
            </a:extLst>
          </p:cNvPr>
          <p:cNvSpPr>
            <a:spLocks noGrp="1"/>
          </p:cNvSpPr>
          <p:nvPr>
            <p:ph type="title"/>
          </p:nvPr>
        </p:nvSpPr>
        <p:spPr>
          <a:xfrm>
            <a:off x="480291" y="144873"/>
            <a:ext cx="7886700" cy="1325563"/>
          </a:xfrm>
        </p:spPr>
        <p:txBody>
          <a:bodyPr/>
          <a:lstStyle/>
          <a:p>
            <a:r>
              <a:rPr lang="en-US" b="1" dirty="0">
                <a:solidFill>
                  <a:srgbClr val="007193"/>
                </a:solidFill>
                <a:latin typeface="Arial" panose="020B0604020202020204" pitchFamily="34" charset="0"/>
                <a:cs typeface="Arial" panose="020B0604020202020204" pitchFamily="34" charset="0"/>
              </a:rPr>
              <a:t>Systems thinking</a:t>
            </a:r>
          </a:p>
        </p:txBody>
      </p:sp>
      <p:sp>
        <p:nvSpPr>
          <p:cNvPr id="8" name="Content Placeholder 7">
            <a:extLst>
              <a:ext uri="{FF2B5EF4-FFF2-40B4-BE49-F238E27FC236}">
                <a16:creationId xmlns:a16="http://schemas.microsoft.com/office/drawing/2014/main" id="{D032E53F-C98E-4E41-A996-54E729E344E1}"/>
              </a:ext>
            </a:extLst>
          </p:cNvPr>
          <p:cNvSpPr>
            <a:spLocks noGrp="1"/>
          </p:cNvSpPr>
          <p:nvPr>
            <p:ph idx="1"/>
          </p:nvPr>
        </p:nvSpPr>
        <p:spPr>
          <a:xfrm>
            <a:off x="777009" y="1303352"/>
            <a:ext cx="7886700" cy="4351338"/>
          </a:xfrm>
        </p:spPr>
        <p:txBody>
          <a:bodyPr/>
          <a:lstStyle/>
          <a:p>
            <a:pPr marL="0" indent="0">
              <a:buNone/>
            </a:pPr>
            <a:r>
              <a:rPr lang="en-AU">
                <a:latin typeface="Arial" panose="020B0604020202020204" pitchFamily="34" charset="0"/>
                <a:cs typeface="Arial" panose="020B0604020202020204" pitchFamily="34" charset="0"/>
              </a:rPr>
              <a:t>Systems thinking involves looking at a whole system and analysing how the components work together and affect the other parts.</a:t>
            </a:r>
          </a:p>
          <a:p>
            <a:endParaRPr lang="en-US">
              <a:latin typeface="Arial" panose="020B0604020202020204" pitchFamily="34" charset="0"/>
              <a:cs typeface="Arial" panose="020B0604020202020204" pitchFamily="34" charset="0"/>
            </a:endParaRPr>
          </a:p>
        </p:txBody>
      </p:sp>
      <p:sp>
        <p:nvSpPr>
          <p:cNvPr id="7" name="Content Placeholder 7">
            <a:extLst>
              <a:ext uri="{FF2B5EF4-FFF2-40B4-BE49-F238E27FC236}">
                <a16:creationId xmlns:a16="http://schemas.microsoft.com/office/drawing/2014/main" id="{FF76CEE8-9C71-1B46-986C-0C9D268A4A3B}"/>
              </a:ext>
            </a:extLst>
          </p:cNvPr>
          <p:cNvSpPr txBox="1">
            <a:spLocks/>
          </p:cNvSpPr>
          <p:nvPr/>
        </p:nvSpPr>
        <p:spPr>
          <a:xfrm>
            <a:off x="480291" y="1108265"/>
            <a:ext cx="8183418" cy="4580638"/>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dirty="0">
                <a:latin typeface="Arial" panose="020B0604020202020204" pitchFamily="34" charset="0"/>
                <a:cs typeface="Arial" panose="020B0604020202020204" pitchFamily="34" charset="0"/>
              </a:rPr>
              <a:t>Systems thinking helps us understand how the individual parts are interrelated. We can look at the impact on the whole system when something changes. </a:t>
            </a:r>
          </a:p>
        </p:txBody>
      </p:sp>
      <p:pic>
        <p:nvPicPr>
          <p:cNvPr id="6" name="Picture 5" descr="A picture containing water, sitting, table, cake&#10;&#10;Description automatically generated">
            <a:extLst>
              <a:ext uri="{FF2B5EF4-FFF2-40B4-BE49-F238E27FC236}">
                <a16:creationId xmlns:a16="http://schemas.microsoft.com/office/drawing/2014/main" id="{9D60A05E-86C5-8D49-A89F-4996A20B776E}"/>
              </a:ext>
            </a:extLst>
          </p:cNvPr>
          <p:cNvPicPr>
            <a:picLocks noChangeAspect="1"/>
          </p:cNvPicPr>
          <p:nvPr/>
        </p:nvPicPr>
        <p:blipFill rotWithShape="1">
          <a:blip r:embed="rId6">
            <a:extLst>
              <a:ext uri="{28A0092B-C50C-407E-A947-70E740481C1C}">
                <a14:useLocalDpi xmlns:a14="http://schemas.microsoft.com/office/drawing/2010/main" val="0"/>
              </a:ext>
            </a:extLst>
          </a:blip>
          <a:srcRect t="1" b="19559"/>
          <a:stretch/>
        </p:blipFill>
        <p:spPr>
          <a:xfrm>
            <a:off x="2069602" y="2412251"/>
            <a:ext cx="5516674" cy="3374477"/>
          </a:xfrm>
          <a:prstGeom prst="rect">
            <a:avLst/>
          </a:prstGeom>
        </p:spPr>
      </p:pic>
      <p:sp>
        <p:nvSpPr>
          <p:cNvPr id="10" name="TextBox 9">
            <a:extLst>
              <a:ext uri="{FF2B5EF4-FFF2-40B4-BE49-F238E27FC236}">
                <a16:creationId xmlns:a16="http://schemas.microsoft.com/office/drawing/2014/main" id="{56494390-E09B-B848-87CA-8953C001E940}"/>
              </a:ext>
            </a:extLst>
          </p:cNvPr>
          <p:cNvSpPr txBox="1"/>
          <p:nvPr/>
        </p:nvSpPr>
        <p:spPr>
          <a:xfrm>
            <a:off x="2130701" y="5789816"/>
            <a:ext cx="4924746" cy="246221"/>
          </a:xfrm>
          <a:prstGeom prst="rect">
            <a:avLst/>
          </a:prstGeom>
          <a:solidFill>
            <a:schemeClr val="bg1"/>
          </a:solidFill>
        </p:spPr>
        <p:txBody>
          <a:bodyPr wrap="none" rtlCol="0">
            <a:spAutoFit/>
          </a:bodyPr>
          <a:lstStyle/>
          <a:p>
            <a:r>
              <a:rPr lang="en-US" sz="1000">
                <a:latin typeface="Arial" panose="020B0604020202020204" pitchFamily="34" charset="0"/>
                <a:cs typeface="Arial" panose="020B0604020202020204" pitchFamily="34" charset="0"/>
              </a:rPr>
              <a:t>Image source: </a:t>
            </a:r>
            <a:r>
              <a:rPr lang="en-AU" sz="1000">
                <a:latin typeface="Arial" panose="020B0604020202020204" pitchFamily="34" charset="0"/>
                <a:cs typeface="Arial" panose="020B0604020202020204" pitchFamily="34" charset="0"/>
                <a:hlinkClick r:id="rId7"/>
              </a:rPr>
              <a:t>https://pixabay.com/illustrations/pollution-trash-degradation-1603644/</a:t>
            </a:r>
            <a:endParaRPr lang="en-US" sz="1000">
              <a:latin typeface="Arial" panose="020B0604020202020204" pitchFamily="34" charset="0"/>
              <a:cs typeface="Arial" panose="020B0604020202020204" pitchFamily="34" charset="0"/>
            </a:endParaRPr>
          </a:p>
        </p:txBody>
      </p:sp>
      <p:pic>
        <p:nvPicPr>
          <p:cNvPr id="11" name="Picture 10" descr="A picture containing text&#10;&#10;Description automatically generated">
            <a:extLst>
              <a:ext uri="{FF2B5EF4-FFF2-40B4-BE49-F238E27FC236}">
                <a16:creationId xmlns:a16="http://schemas.microsoft.com/office/drawing/2014/main" id="{D0F1693B-7AFE-5E45-A1C5-65513993286E}"/>
              </a:ext>
            </a:extLst>
          </p:cNvPr>
          <p:cNvPicPr>
            <a:picLocks noChangeAspect="1"/>
          </p:cNvPicPr>
          <p:nvPr/>
        </p:nvPicPr>
        <p:blipFill rotWithShape="1">
          <a:blip r:embed="rId8">
            <a:extLst>
              <a:ext uri="{28A0092B-C50C-407E-A947-70E740481C1C}">
                <a14:useLocalDpi xmlns:a14="http://schemas.microsoft.com/office/drawing/2010/main" val="0"/>
              </a:ext>
            </a:extLst>
          </a:blip>
          <a:srcRect t="8892" b="5726"/>
          <a:stretch/>
        </p:blipFill>
        <p:spPr>
          <a:xfrm>
            <a:off x="2375847" y="2397188"/>
            <a:ext cx="4957825" cy="3386454"/>
          </a:xfrm>
          <a:prstGeom prst="rect">
            <a:avLst/>
          </a:prstGeom>
        </p:spPr>
      </p:pic>
      <p:sp>
        <p:nvSpPr>
          <p:cNvPr id="15" name="TextBox 14">
            <a:extLst>
              <a:ext uri="{FF2B5EF4-FFF2-40B4-BE49-F238E27FC236}">
                <a16:creationId xmlns:a16="http://schemas.microsoft.com/office/drawing/2014/main" id="{97A6B016-D3DA-451C-9C14-C9EF0544433B}"/>
              </a:ext>
            </a:extLst>
          </p:cNvPr>
          <p:cNvSpPr txBox="1"/>
          <p:nvPr/>
        </p:nvSpPr>
        <p:spPr>
          <a:xfrm>
            <a:off x="2276923" y="5798705"/>
            <a:ext cx="7199586" cy="276999"/>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Image</a:t>
            </a:r>
            <a:r>
              <a:rPr lang="en-US" sz="1200" dirty="0">
                <a:latin typeface="Arial" panose="020B0604020202020204" pitchFamily="34" charset="0"/>
                <a:cs typeface="Arial" panose="020B0604020202020204" pitchFamily="34" charset="0"/>
              </a:rPr>
              <a:t> source: </a:t>
            </a:r>
            <a:r>
              <a:rPr lang="en-AU" sz="1200" dirty="0">
                <a:latin typeface="Arial" panose="020B0604020202020204" pitchFamily="34" charset="0"/>
                <a:cs typeface="Arial" panose="020B0604020202020204" pitchFamily="34" charset="0"/>
                <a:hlinkClick r:id="rId9"/>
              </a:rPr>
              <a:t>https://pixabay.com/vectors/gears-work-team-together-5193383/</a:t>
            </a:r>
            <a:endParaRPr lang="en-AU"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773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A7FCE-4C0A-47D4-8DE9-3BB32192D8B7}"/>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3F6246B1-FA01-4CBD-8519-912D91B8F8F4}"/>
              </a:ext>
            </a:extLst>
          </p:cNvPr>
          <p:cNvSpPr>
            <a:spLocks noGrp="1"/>
          </p:cNvSpPr>
          <p:nvPr>
            <p:ph idx="1"/>
          </p:nvPr>
        </p:nvSpPr>
        <p:spPr/>
        <p:txBody>
          <a:bodyPr/>
          <a:lstStyle/>
          <a:p>
            <a:endParaRPr lang="en-AU"/>
          </a:p>
        </p:txBody>
      </p:sp>
      <p:pic>
        <p:nvPicPr>
          <p:cNvPr id="5" name="Picture 4">
            <a:extLst>
              <a:ext uri="{FF2B5EF4-FFF2-40B4-BE49-F238E27FC236}">
                <a16:creationId xmlns:a16="http://schemas.microsoft.com/office/drawing/2014/main" id="{CC8A0B53-32C7-41B8-B306-5409503BE9F1}"/>
              </a:ext>
            </a:extLst>
          </p:cNvPr>
          <p:cNvPicPr>
            <a:picLocks noChangeAspect="1"/>
          </p:cNvPicPr>
          <p:nvPr/>
        </p:nvPicPr>
        <p:blipFill>
          <a:blip r:embed="rId3"/>
          <a:stretch>
            <a:fillRect/>
          </a:stretch>
        </p:blipFill>
        <p:spPr>
          <a:xfrm>
            <a:off x="710939" y="-48698"/>
            <a:ext cx="7722121" cy="4292322"/>
          </a:xfrm>
          <a:prstGeom prst="rect">
            <a:avLst/>
          </a:prstGeom>
        </p:spPr>
      </p:pic>
      <p:sp>
        <p:nvSpPr>
          <p:cNvPr id="6" name="Rectangle 5">
            <a:extLst>
              <a:ext uri="{FF2B5EF4-FFF2-40B4-BE49-F238E27FC236}">
                <a16:creationId xmlns:a16="http://schemas.microsoft.com/office/drawing/2014/main" id="{5ADFD7D4-7C64-42F5-9C04-16A9A10A138F}"/>
              </a:ext>
            </a:extLst>
          </p:cNvPr>
          <p:cNvSpPr/>
          <p:nvPr/>
        </p:nvSpPr>
        <p:spPr>
          <a:xfrm>
            <a:off x="4232183" y="1011103"/>
            <a:ext cx="1365053" cy="67958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9593A88D-089C-433A-A0DA-30E3E8217A08}"/>
              </a:ext>
            </a:extLst>
          </p:cNvPr>
          <p:cNvSpPr/>
          <p:nvPr/>
        </p:nvSpPr>
        <p:spPr>
          <a:xfrm>
            <a:off x="4232183" y="2741663"/>
            <a:ext cx="1365053" cy="143638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16C2339D-E5A5-4BD7-9602-E45AEAA5E159}"/>
              </a:ext>
            </a:extLst>
          </p:cNvPr>
          <p:cNvSpPr/>
          <p:nvPr/>
        </p:nvSpPr>
        <p:spPr>
          <a:xfrm>
            <a:off x="762261" y="1011103"/>
            <a:ext cx="672900" cy="67602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82C0B461-2E72-4E45-B198-403D42A04165}"/>
              </a:ext>
            </a:extLst>
          </p:cNvPr>
          <p:cNvSpPr/>
          <p:nvPr/>
        </p:nvSpPr>
        <p:spPr>
          <a:xfrm>
            <a:off x="762261" y="2698782"/>
            <a:ext cx="672900" cy="147926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a:extLst>
              <a:ext uri="{FF2B5EF4-FFF2-40B4-BE49-F238E27FC236}">
                <a16:creationId xmlns:a16="http://schemas.microsoft.com/office/drawing/2014/main" id="{606EFA8E-457D-47A4-BE99-2D32964543E9}"/>
              </a:ext>
            </a:extLst>
          </p:cNvPr>
          <p:cNvSpPr txBox="1"/>
          <p:nvPr/>
        </p:nvSpPr>
        <p:spPr>
          <a:xfrm>
            <a:off x="1776208" y="6502096"/>
            <a:ext cx="6202535" cy="246221"/>
          </a:xfrm>
          <a:prstGeom prst="rect">
            <a:avLst/>
          </a:prstGeom>
          <a:noFill/>
        </p:spPr>
        <p:txBody>
          <a:bodyPr wrap="square">
            <a:spAutoFit/>
          </a:bodyPr>
          <a:lstStyle/>
          <a:p>
            <a:r>
              <a:rPr lang="en-AU" sz="1000" dirty="0">
                <a:latin typeface="Arial" panose="020B0604020202020204" pitchFamily="34" charset="0"/>
                <a:cs typeface="Arial" panose="020B0604020202020204" pitchFamily="34" charset="0"/>
              </a:rPr>
              <a:t>Source: </a:t>
            </a:r>
            <a:r>
              <a:rPr lang="en-AU" sz="1000" dirty="0">
                <a:latin typeface="Arial" panose="020B0604020202020204" pitchFamily="34" charset="0"/>
                <a:cs typeface="Arial" panose="020B0604020202020204" pitchFamily="34" charset="0"/>
                <a:hlinkClick r:id="rId4"/>
              </a:rPr>
              <a:t>www.docs.acara.edu.au/resources/Digital_Technologies_-_Sequence_of_content.pdf</a:t>
            </a:r>
            <a:endParaRPr lang="en-AU" sz="1000"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1F267065-1607-4958-A2F9-CC7E7E53376F}"/>
              </a:ext>
            </a:extLst>
          </p:cNvPr>
          <p:cNvPicPr>
            <a:picLocks noChangeAspect="1"/>
          </p:cNvPicPr>
          <p:nvPr/>
        </p:nvPicPr>
        <p:blipFill>
          <a:blip r:embed="rId5"/>
          <a:stretch>
            <a:fillRect/>
          </a:stretch>
        </p:blipFill>
        <p:spPr>
          <a:xfrm>
            <a:off x="710938" y="4316562"/>
            <a:ext cx="7722121" cy="2137418"/>
          </a:xfrm>
          <a:prstGeom prst="rect">
            <a:avLst/>
          </a:prstGeom>
        </p:spPr>
      </p:pic>
      <p:pic>
        <p:nvPicPr>
          <p:cNvPr id="15" name="Picture 14">
            <a:extLst>
              <a:ext uri="{FF2B5EF4-FFF2-40B4-BE49-F238E27FC236}">
                <a16:creationId xmlns:a16="http://schemas.microsoft.com/office/drawing/2014/main" id="{27571480-7151-4E9D-AEC5-70F92364F3A3}"/>
              </a:ext>
            </a:extLst>
          </p:cNvPr>
          <p:cNvPicPr>
            <a:picLocks noChangeAspect="1"/>
          </p:cNvPicPr>
          <p:nvPr/>
        </p:nvPicPr>
        <p:blipFill>
          <a:blip r:embed="rId6"/>
          <a:stretch>
            <a:fillRect/>
          </a:stretch>
        </p:blipFill>
        <p:spPr>
          <a:xfrm>
            <a:off x="715557" y="4217155"/>
            <a:ext cx="7722120" cy="147523"/>
          </a:xfrm>
          <a:prstGeom prst="rect">
            <a:avLst/>
          </a:prstGeom>
        </p:spPr>
      </p:pic>
      <p:sp>
        <p:nvSpPr>
          <p:cNvPr id="16" name="Rectangle 15">
            <a:extLst>
              <a:ext uri="{FF2B5EF4-FFF2-40B4-BE49-F238E27FC236}">
                <a16:creationId xmlns:a16="http://schemas.microsoft.com/office/drawing/2014/main" id="{432F83B0-DEBB-4CEB-84DE-BC66649A08F7}"/>
              </a:ext>
            </a:extLst>
          </p:cNvPr>
          <p:cNvSpPr/>
          <p:nvPr/>
        </p:nvSpPr>
        <p:spPr>
          <a:xfrm>
            <a:off x="4232183" y="4364678"/>
            <a:ext cx="1365053" cy="208930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18">
            <a:extLst>
              <a:ext uri="{FF2B5EF4-FFF2-40B4-BE49-F238E27FC236}">
                <a16:creationId xmlns:a16="http://schemas.microsoft.com/office/drawing/2014/main" id="{27FC09FE-80D7-4634-BC5D-7F1774590FB3}"/>
              </a:ext>
            </a:extLst>
          </p:cNvPr>
          <p:cNvSpPr/>
          <p:nvPr/>
        </p:nvSpPr>
        <p:spPr>
          <a:xfrm>
            <a:off x="762261" y="4361794"/>
            <a:ext cx="672900" cy="209574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983869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805867-01A2-A848-AF5C-47352938C7CA}"/>
              </a:ext>
            </a:extLst>
          </p:cNvPr>
          <p:cNvSpPr/>
          <p:nvPr/>
        </p:nvSpPr>
        <p:spPr>
          <a:xfrm>
            <a:off x="243840" y="202875"/>
            <a:ext cx="8656320" cy="3539430"/>
          </a:xfrm>
          <a:prstGeom prst="rect">
            <a:avLst/>
          </a:prstGeom>
          <a:ln w="28575">
            <a:solidFill>
              <a:srgbClr val="007193"/>
            </a:solidFill>
          </a:ln>
        </p:spPr>
        <p:txBody>
          <a:bodyPr wrap="square">
            <a:spAutoFit/>
          </a:bodyPr>
          <a:lstStyle/>
          <a:p>
            <a:r>
              <a:rPr lang="en-AU" sz="1600" b="1" dirty="0">
                <a:solidFill>
                  <a:srgbClr val="007193"/>
                </a:solidFill>
                <a:latin typeface="Arial" panose="020B0604020202020204" pitchFamily="34" charset="0"/>
                <a:cs typeface="Arial" panose="020B0604020202020204" pitchFamily="34" charset="0"/>
              </a:rPr>
              <a:t>Achievement standard</a:t>
            </a:r>
          </a:p>
          <a:p>
            <a:r>
              <a:rPr lang="en-AU" sz="1600" dirty="0">
                <a:highlight>
                  <a:srgbClr val="FFFF00"/>
                </a:highlight>
                <a:latin typeface="Arial" panose="020B0604020202020204" pitchFamily="34" charset="0"/>
                <a:cs typeface="Arial" panose="020B0604020202020204" pitchFamily="34" charset="0"/>
              </a:rPr>
              <a:t>By the end of Year 6, students explain the fundamentals of digital system components (hardware, software and networks) and how digital systems are connected to form networks. </a:t>
            </a:r>
            <a:r>
              <a:rPr lang="en-AU" sz="1600" dirty="0">
                <a:latin typeface="Arial" panose="020B0604020202020204" pitchFamily="34" charset="0"/>
                <a:cs typeface="Arial" panose="020B0604020202020204" pitchFamily="34" charset="0"/>
              </a:rPr>
              <a:t>They explain how digital systems use whole numbers as a basis for representing a variety of data types.</a:t>
            </a:r>
          </a:p>
          <a:p>
            <a:endParaRPr lang="en-AU" sz="1400" dirty="0">
              <a:solidFill>
                <a:schemeClr val="tx1">
                  <a:lumMod val="50000"/>
                  <a:lumOff val="50000"/>
                </a:schemeClr>
              </a:solidFill>
              <a:latin typeface="Arial" panose="020B0604020202020204" pitchFamily="34" charset="0"/>
              <a:cs typeface="Arial" panose="020B0604020202020204" pitchFamily="34" charset="0"/>
            </a:endParaRPr>
          </a:p>
          <a:p>
            <a:r>
              <a:rPr lang="en-AU" sz="1600" dirty="0">
                <a:highlight>
                  <a:srgbClr val="FFFF00"/>
                </a:highlight>
                <a:latin typeface="Arial" panose="020B0604020202020204" pitchFamily="34" charset="0"/>
                <a:cs typeface="Arial" panose="020B0604020202020204" pitchFamily="34" charset="0"/>
              </a:rPr>
              <a:t>Students define problems in terms of data and functional requirements and design solutions </a:t>
            </a:r>
            <a:r>
              <a:rPr lang="en-AU" sz="1600" dirty="0">
                <a:latin typeface="Arial" panose="020B0604020202020204" pitchFamily="34" charset="0"/>
                <a:cs typeface="Arial" panose="020B0604020202020204" pitchFamily="34" charset="0"/>
              </a:rPr>
              <a:t>by developing algorithms to address the problems. They incorporate decision-making, repetition and user interface design into their designs and implement their digital solutions, including a visual program.</a:t>
            </a:r>
          </a:p>
          <a:p>
            <a:endParaRPr lang="en-AU" sz="1400" dirty="0">
              <a:latin typeface="Arial" panose="020B0604020202020204" pitchFamily="34" charset="0"/>
              <a:cs typeface="Arial" panose="020B0604020202020204" pitchFamily="34" charset="0"/>
            </a:endParaRPr>
          </a:p>
          <a:p>
            <a:r>
              <a:rPr lang="en-AU" sz="1600" dirty="0">
                <a:highlight>
                  <a:srgbClr val="FFFF00"/>
                </a:highlight>
                <a:latin typeface="Arial" panose="020B0604020202020204" pitchFamily="34" charset="0"/>
                <a:cs typeface="Arial" panose="020B0604020202020204" pitchFamily="34" charset="0"/>
              </a:rPr>
              <a:t>They explain how information systems </a:t>
            </a:r>
            <a:r>
              <a:rPr lang="en-AU" sz="1600" dirty="0">
                <a:latin typeface="Arial" panose="020B0604020202020204" pitchFamily="34" charset="0"/>
                <a:cs typeface="Arial" panose="020B0604020202020204" pitchFamily="34" charset="0"/>
              </a:rPr>
              <a:t>and their solutions </a:t>
            </a:r>
            <a:r>
              <a:rPr lang="en-AU" sz="1600" dirty="0">
                <a:highlight>
                  <a:srgbClr val="FFFF00"/>
                </a:highlight>
                <a:latin typeface="Arial" panose="020B0604020202020204" pitchFamily="34" charset="0"/>
                <a:cs typeface="Arial" panose="020B0604020202020204" pitchFamily="34" charset="0"/>
              </a:rPr>
              <a:t>meet needs and consider sustainability. Students manage the creation and communication of ideas and information in collaborative digital projected using validated data and agreed protocols.</a:t>
            </a:r>
            <a:endParaRPr lang="en-AU" sz="1600" dirty="0">
              <a:effectLst/>
              <a:highlight>
                <a:srgbClr val="FFFF00"/>
              </a:highlight>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1E87E6D6-AB5C-414A-AAA4-4AF48C8CEF54}"/>
              </a:ext>
            </a:extLst>
          </p:cNvPr>
          <p:cNvSpPr/>
          <p:nvPr/>
        </p:nvSpPr>
        <p:spPr>
          <a:xfrm>
            <a:off x="243840" y="3811012"/>
            <a:ext cx="8656320" cy="3046988"/>
          </a:xfrm>
          <a:prstGeom prst="rect">
            <a:avLst/>
          </a:prstGeom>
        </p:spPr>
        <p:txBody>
          <a:bodyPr wrap="square">
            <a:spAutoFit/>
          </a:bodyPr>
          <a:lstStyle/>
          <a:p>
            <a:r>
              <a:rPr lang="en-AU" sz="1600" b="1" dirty="0">
                <a:solidFill>
                  <a:srgbClr val="007193"/>
                </a:solidFill>
                <a:latin typeface="Arial" panose="020B0604020202020204" pitchFamily="34" charset="0"/>
                <a:cs typeface="Arial" panose="020B0604020202020204" pitchFamily="34" charset="0"/>
              </a:rPr>
              <a:t>Content descriptions</a:t>
            </a:r>
            <a:br>
              <a:rPr lang="en-AU" sz="1600" dirty="0">
                <a:highlight>
                  <a:srgbClr val="FFFF00"/>
                </a:highlight>
                <a:latin typeface="Arial" panose="020B0604020202020204" pitchFamily="34" charset="0"/>
                <a:cs typeface="Arial" panose="020B0604020202020204" pitchFamily="34" charset="0"/>
              </a:rPr>
            </a:br>
            <a:r>
              <a:rPr lang="en-AU" sz="1600" dirty="0">
                <a:latin typeface="Arial" panose="020B0604020202020204" pitchFamily="34" charset="0"/>
                <a:cs typeface="Arial" panose="020B0604020202020204" pitchFamily="34" charset="0"/>
              </a:rPr>
              <a:t>Examine the main components of common digital systems and how they may connect together to form networks to transmit data (ACTDIK014)</a:t>
            </a:r>
          </a:p>
          <a:p>
            <a:endParaRPr lang="en-AU" sz="1400" dirty="0">
              <a:effectLst/>
              <a:latin typeface="Arial" panose="020B0604020202020204" pitchFamily="34" charset="0"/>
              <a:cs typeface="Arial" panose="020B0604020202020204" pitchFamily="34" charset="0"/>
            </a:endParaRPr>
          </a:p>
          <a:p>
            <a:r>
              <a:rPr lang="en-AU" sz="1600" dirty="0">
                <a:latin typeface="Arial" panose="020B0604020202020204" pitchFamily="34" charset="0"/>
                <a:cs typeface="Arial" panose="020B0604020202020204" pitchFamily="34" charset="0"/>
              </a:rPr>
              <a:t>Acquire, store and validate different types of data, and use a range of software to interpret and visualise data to create information (ACTDIP016)</a:t>
            </a:r>
          </a:p>
          <a:p>
            <a:endParaRPr lang="en-AU" sz="1400" dirty="0">
              <a:latin typeface="Arial" panose="020B0604020202020204" pitchFamily="34" charset="0"/>
              <a:cs typeface="Arial" panose="020B0604020202020204" pitchFamily="34" charset="0"/>
            </a:endParaRPr>
          </a:p>
          <a:p>
            <a:r>
              <a:rPr lang="en-AU" sz="1600" dirty="0">
                <a:latin typeface="Arial" panose="020B0604020202020204" pitchFamily="34" charset="0"/>
                <a:cs typeface="Arial" panose="020B0604020202020204" pitchFamily="34" charset="0"/>
              </a:rPr>
              <a:t>Explain how student solutions and existing information systems are sustainable and</a:t>
            </a:r>
          </a:p>
          <a:p>
            <a:r>
              <a:rPr lang="en-AU" sz="1600" dirty="0">
                <a:latin typeface="Arial" panose="020B0604020202020204" pitchFamily="34" charset="0"/>
                <a:cs typeface="Arial" panose="020B0604020202020204" pitchFamily="34" charset="0"/>
              </a:rPr>
              <a:t>meet current and future local community needs (ACTDIP021)</a:t>
            </a:r>
          </a:p>
          <a:p>
            <a:endParaRPr lang="en-AU" sz="1400" dirty="0">
              <a:latin typeface="Arial" panose="020B0604020202020204" pitchFamily="34" charset="0"/>
              <a:cs typeface="Arial" panose="020B0604020202020204" pitchFamily="34" charset="0"/>
            </a:endParaRPr>
          </a:p>
          <a:p>
            <a:r>
              <a:rPr lang="en-AU" sz="1600" dirty="0">
                <a:latin typeface="Arial" panose="020B0604020202020204" pitchFamily="34" charset="0"/>
                <a:cs typeface="Arial" panose="020B0604020202020204" pitchFamily="34" charset="0"/>
              </a:rPr>
              <a:t>Plan, create and communicate ideas and information, including collaboratively online, applying agreed ethical, social and technical protocols (ACTDIP022)</a:t>
            </a:r>
          </a:p>
        </p:txBody>
      </p:sp>
    </p:spTree>
    <p:extLst>
      <p:ext uri="{BB962C8B-B14F-4D97-AF65-F5344CB8AC3E}">
        <p14:creationId xmlns:p14="http://schemas.microsoft.com/office/powerpoint/2010/main" val="4224058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1DF3DD-1E06-BA4A-90AF-89EBE58B28F5}"/>
              </a:ext>
            </a:extLst>
          </p:cNvPr>
          <p:cNvSpPr>
            <a:spLocks noGrp="1"/>
          </p:cNvSpPr>
          <p:nvPr>
            <p:ph type="ctrTitle"/>
          </p:nvPr>
        </p:nvSpPr>
        <p:spPr/>
        <p:txBody>
          <a:bodyPr/>
          <a:lstStyle/>
          <a:p>
            <a:r>
              <a:rPr lang="en-US" sz="4800" b="1">
                <a:solidFill>
                  <a:srgbClr val="007193"/>
                </a:solidFill>
                <a:latin typeface="Arial" panose="020B0604020202020204" pitchFamily="34" charset="0"/>
                <a:cs typeface="Arial" panose="020B0604020202020204" pitchFamily="34" charset="0"/>
              </a:rPr>
              <a:t>Digital systems</a:t>
            </a:r>
          </a:p>
        </p:txBody>
      </p:sp>
      <p:pic>
        <p:nvPicPr>
          <p:cNvPr id="6" name="Picture 5" descr="A picture containing bird&#10;&#10;Description automatically generated">
            <a:extLst>
              <a:ext uri="{FF2B5EF4-FFF2-40B4-BE49-F238E27FC236}">
                <a16:creationId xmlns:a16="http://schemas.microsoft.com/office/drawing/2014/main" id="{FA352395-A8F9-DA40-A2C6-9E8D6A6CAA8A}"/>
              </a:ext>
            </a:extLst>
          </p:cNvPr>
          <p:cNvPicPr>
            <a:picLocks noChangeAspect="1"/>
          </p:cNvPicPr>
          <p:nvPr/>
        </p:nvPicPr>
        <p:blipFill rotWithShape="1">
          <a:blip r:embed="rId2">
            <a:extLst>
              <a:ext uri="{28A0092B-C50C-407E-A947-70E740481C1C}">
                <a14:useLocalDpi xmlns:a14="http://schemas.microsoft.com/office/drawing/2010/main" val="0"/>
              </a:ext>
            </a:extLst>
          </a:blip>
          <a:srcRect b="52957"/>
          <a:stretch/>
        </p:blipFill>
        <p:spPr>
          <a:xfrm>
            <a:off x="1251623" y="6047719"/>
            <a:ext cx="3252009" cy="668572"/>
          </a:xfrm>
          <a:prstGeom prst="rect">
            <a:avLst/>
          </a:prstGeom>
        </p:spPr>
      </p:pic>
      <p:pic>
        <p:nvPicPr>
          <p:cNvPr id="7" name="Picture 6" descr="A picture containing clock&#10;&#10;Description automatically generated">
            <a:extLst>
              <a:ext uri="{FF2B5EF4-FFF2-40B4-BE49-F238E27FC236}">
                <a16:creationId xmlns:a16="http://schemas.microsoft.com/office/drawing/2014/main" id="{EB8216B0-B4CF-454E-84B8-6A9CE62D84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869" y="6005205"/>
            <a:ext cx="931808" cy="753603"/>
          </a:xfrm>
          <a:prstGeom prst="rect">
            <a:avLst/>
          </a:prstGeom>
        </p:spPr>
      </p:pic>
      <p:pic>
        <p:nvPicPr>
          <p:cNvPr id="8" name="Picture 7">
            <a:extLst>
              <a:ext uri="{FF2B5EF4-FFF2-40B4-BE49-F238E27FC236}">
                <a16:creationId xmlns:a16="http://schemas.microsoft.com/office/drawing/2014/main" id="{794DF472-6141-C944-9D5C-7572BAEF40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5629" y="6294390"/>
            <a:ext cx="2528080" cy="290049"/>
          </a:xfrm>
          <a:prstGeom prst="rect">
            <a:avLst/>
          </a:prstGeom>
        </p:spPr>
      </p:pic>
    </p:spTree>
    <p:extLst>
      <p:ext uri="{BB962C8B-B14F-4D97-AF65-F5344CB8AC3E}">
        <p14:creationId xmlns:p14="http://schemas.microsoft.com/office/powerpoint/2010/main" val="540220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ird&#10;&#10;Description automatically generated">
            <a:extLst>
              <a:ext uri="{FF2B5EF4-FFF2-40B4-BE49-F238E27FC236}">
                <a16:creationId xmlns:a16="http://schemas.microsoft.com/office/drawing/2014/main" id="{81196998-6BE8-4DAF-A742-C88A577E95E7}"/>
              </a:ext>
            </a:extLst>
          </p:cNvPr>
          <p:cNvPicPr>
            <a:picLocks noChangeAspect="1"/>
          </p:cNvPicPr>
          <p:nvPr/>
        </p:nvPicPr>
        <p:blipFill rotWithShape="1">
          <a:blip r:embed="rId2">
            <a:extLst>
              <a:ext uri="{28A0092B-C50C-407E-A947-70E740481C1C}">
                <a14:useLocalDpi xmlns:a14="http://schemas.microsoft.com/office/drawing/2010/main" val="0"/>
              </a:ext>
            </a:extLst>
          </a:blip>
          <a:srcRect b="52957"/>
          <a:stretch/>
        </p:blipFill>
        <p:spPr>
          <a:xfrm>
            <a:off x="1251623" y="6047719"/>
            <a:ext cx="3252009" cy="668572"/>
          </a:xfrm>
          <a:prstGeom prst="rect">
            <a:avLst/>
          </a:prstGeom>
        </p:spPr>
      </p:pic>
      <p:pic>
        <p:nvPicPr>
          <p:cNvPr id="3" name="Picture 2" descr="A picture containing clock&#10;&#10;Description automatically generated">
            <a:extLst>
              <a:ext uri="{FF2B5EF4-FFF2-40B4-BE49-F238E27FC236}">
                <a16:creationId xmlns:a16="http://schemas.microsoft.com/office/drawing/2014/main" id="{7AA09FB9-CB6A-4D37-B3A7-EC7869E9C6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869" y="6005205"/>
            <a:ext cx="931808" cy="753603"/>
          </a:xfrm>
          <a:prstGeom prst="rect">
            <a:avLst/>
          </a:prstGeom>
        </p:spPr>
      </p:pic>
      <p:pic>
        <p:nvPicPr>
          <p:cNvPr id="9" name="Picture 8">
            <a:extLst>
              <a:ext uri="{FF2B5EF4-FFF2-40B4-BE49-F238E27FC236}">
                <a16:creationId xmlns:a16="http://schemas.microsoft.com/office/drawing/2014/main" id="{677CE0BB-D1C0-4DFD-BDAE-F3ED1F4099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5629" y="6294390"/>
            <a:ext cx="2528080" cy="290049"/>
          </a:xfrm>
          <a:prstGeom prst="rect">
            <a:avLst/>
          </a:prstGeom>
        </p:spPr>
      </p:pic>
      <p:sp>
        <p:nvSpPr>
          <p:cNvPr id="5" name="Title 4">
            <a:extLst>
              <a:ext uri="{FF2B5EF4-FFF2-40B4-BE49-F238E27FC236}">
                <a16:creationId xmlns:a16="http://schemas.microsoft.com/office/drawing/2014/main" id="{24085C24-E347-D24A-98BD-9F96651BBDE2}"/>
              </a:ext>
            </a:extLst>
          </p:cNvPr>
          <p:cNvSpPr>
            <a:spLocks noGrp="1"/>
          </p:cNvSpPr>
          <p:nvPr>
            <p:ph type="title"/>
          </p:nvPr>
        </p:nvSpPr>
        <p:spPr/>
        <p:txBody>
          <a:bodyPr>
            <a:normAutofit/>
          </a:bodyPr>
          <a:lstStyle/>
          <a:p>
            <a:r>
              <a:rPr lang="en-US" sz="4800" b="1" dirty="0">
                <a:solidFill>
                  <a:srgbClr val="007193"/>
                </a:solidFill>
                <a:latin typeface="Arial" panose="020B0604020202020204" pitchFamily="34" charset="0"/>
                <a:cs typeface="Arial" panose="020B0604020202020204" pitchFamily="34" charset="0"/>
              </a:rPr>
              <a:t>What is a digital system?</a:t>
            </a:r>
          </a:p>
        </p:txBody>
      </p:sp>
      <p:sp>
        <p:nvSpPr>
          <p:cNvPr id="8" name="Content Placeholder 7">
            <a:extLst>
              <a:ext uri="{FF2B5EF4-FFF2-40B4-BE49-F238E27FC236}">
                <a16:creationId xmlns:a16="http://schemas.microsoft.com/office/drawing/2014/main" id="{D032E53F-C98E-4E41-A996-54E729E344E1}"/>
              </a:ext>
            </a:extLst>
          </p:cNvPr>
          <p:cNvSpPr>
            <a:spLocks noGrp="1"/>
          </p:cNvSpPr>
          <p:nvPr>
            <p:ph idx="1"/>
          </p:nvPr>
        </p:nvSpPr>
        <p:spPr>
          <a:xfrm>
            <a:off x="628649" y="1653867"/>
            <a:ext cx="8233482" cy="1026458"/>
          </a:xfrm>
        </p:spPr>
        <p:txBody>
          <a:bodyPr>
            <a:normAutofit/>
          </a:bodyPr>
          <a:lstStyle/>
          <a:p>
            <a:pPr marL="0" indent="0">
              <a:buNone/>
            </a:pPr>
            <a:r>
              <a:rPr lang="en-US" dirty="0">
                <a:latin typeface="Arial" panose="020B0604020202020204" pitchFamily="34" charset="0"/>
                <a:cs typeface="Arial" panose="020B0604020202020204" pitchFamily="34" charset="0"/>
              </a:rPr>
              <a:t>A digital system is a combination of hardware, software, data and processes.</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C918AD3E-1023-B942-81CF-8AAC3C4BD0A0}"/>
              </a:ext>
            </a:extLst>
          </p:cNvPr>
          <p:cNvSpPr/>
          <p:nvPr/>
        </p:nvSpPr>
        <p:spPr>
          <a:xfrm>
            <a:off x="157174" y="3076950"/>
            <a:ext cx="2237979" cy="1489223"/>
          </a:xfrm>
          <a:prstGeom prst="ellipse">
            <a:avLst/>
          </a:prstGeom>
          <a:solidFill>
            <a:srgbClr val="0071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Arial" panose="020B0604020202020204" pitchFamily="34" charset="0"/>
                <a:cs typeface="Arial" panose="020B0604020202020204" pitchFamily="34" charset="0"/>
              </a:rPr>
              <a:t>Input </a:t>
            </a:r>
            <a:br>
              <a:rPr lang="en-US" sz="1600">
                <a:latin typeface="Arial" panose="020B0604020202020204" pitchFamily="34" charset="0"/>
                <a:cs typeface="Arial" panose="020B0604020202020204" pitchFamily="34" charset="0"/>
              </a:rPr>
            </a:br>
            <a:r>
              <a:rPr lang="en-US" sz="1600">
                <a:latin typeface="Arial" panose="020B0604020202020204" pitchFamily="34" charset="0"/>
                <a:cs typeface="Arial" panose="020B0604020202020204" pitchFamily="34" charset="0"/>
              </a:rPr>
              <a:t>(putting data* into a computer)</a:t>
            </a:r>
            <a:endParaRPr lang="en-AU" sz="160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665039C6-2963-6D42-885A-9A50C3F7D654}"/>
              </a:ext>
            </a:extLst>
          </p:cNvPr>
          <p:cNvSpPr txBox="1"/>
          <p:nvPr/>
        </p:nvSpPr>
        <p:spPr>
          <a:xfrm>
            <a:off x="3142981" y="4685796"/>
            <a:ext cx="3130446"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*Data can be text, images, video or sound.</a:t>
            </a:r>
            <a:endParaRPr lang="en-AU" sz="1200" dirty="0">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F93AEAE0-2418-964E-9FDD-D823B21C1FD6}"/>
              </a:ext>
            </a:extLst>
          </p:cNvPr>
          <p:cNvSpPr/>
          <p:nvPr/>
        </p:nvSpPr>
        <p:spPr>
          <a:xfrm>
            <a:off x="2986847" y="3117271"/>
            <a:ext cx="3235623" cy="1331421"/>
          </a:xfrm>
          <a:prstGeom prst="ellipse">
            <a:avLst/>
          </a:prstGeom>
          <a:solidFill>
            <a:srgbClr val="0071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Processing </a:t>
            </a:r>
            <a:br>
              <a:rPr lang="en-US" sz="24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(sorting, and carrying out instructions with data*)</a:t>
            </a:r>
            <a:endParaRPr lang="en-AU" sz="1600" dirty="0">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14EF29AF-77C1-A046-B21F-03B0F86B212A}"/>
              </a:ext>
            </a:extLst>
          </p:cNvPr>
          <p:cNvSpPr/>
          <p:nvPr/>
        </p:nvSpPr>
        <p:spPr>
          <a:xfrm>
            <a:off x="6837800" y="3146997"/>
            <a:ext cx="2205768" cy="1349127"/>
          </a:xfrm>
          <a:prstGeom prst="ellipse">
            <a:avLst/>
          </a:prstGeom>
          <a:solidFill>
            <a:srgbClr val="0071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Arial" panose="020B0604020202020204" pitchFamily="34" charset="0"/>
                <a:cs typeface="Arial" panose="020B0604020202020204" pitchFamily="34" charset="0"/>
              </a:rPr>
              <a:t>Output </a:t>
            </a:r>
          </a:p>
          <a:p>
            <a:pPr algn="ctr"/>
            <a:r>
              <a:rPr lang="en-US" sz="1600">
                <a:latin typeface="Arial" panose="020B0604020202020204" pitchFamily="34" charset="0"/>
                <a:cs typeface="Arial" panose="020B0604020202020204" pitchFamily="34" charset="0"/>
              </a:rPr>
              <a:t>(the way data* are shared with the user)</a:t>
            </a:r>
            <a:endParaRPr lang="en-AU" sz="1600">
              <a:latin typeface="Arial" panose="020B0604020202020204" pitchFamily="34" charset="0"/>
              <a:cs typeface="Arial" panose="020B0604020202020204" pitchFamily="34" charset="0"/>
            </a:endParaRPr>
          </a:p>
        </p:txBody>
      </p:sp>
      <p:sp>
        <p:nvSpPr>
          <p:cNvPr id="16" name="Arrow: Right 5">
            <a:extLst>
              <a:ext uri="{FF2B5EF4-FFF2-40B4-BE49-F238E27FC236}">
                <a16:creationId xmlns:a16="http://schemas.microsoft.com/office/drawing/2014/main" id="{5F3195E8-2D95-3841-B233-65C7B98879FD}"/>
              </a:ext>
            </a:extLst>
          </p:cNvPr>
          <p:cNvSpPr/>
          <p:nvPr/>
        </p:nvSpPr>
        <p:spPr>
          <a:xfrm>
            <a:off x="2429886" y="3636894"/>
            <a:ext cx="513416" cy="36933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19" name="Arrow: Right 5">
            <a:extLst>
              <a:ext uri="{FF2B5EF4-FFF2-40B4-BE49-F238E27FC236}">
                <a16:creationId xmlns:a16="http://schemas.microsoft.com/office/drawing/2014/main" id="{A015BFB6-B19B-7F41-93CE-FCC8B79D63CC}"/>
              </a:ext>
            </a:extLst>
          </p:cNvPr>
          <p:cNvSpPr/>
          <p:nvPr/>
        </p:nvSpPr>
        <p:spPr>
          <a:xfrm>
            <a:off x="6273427" y="3636894"/>
            <a:ext cx="513416" cy="36933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041923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desktop computer monitor sitting on top of a computer&#10;&#10;Description automatically generated">
            <a:extLst>
              <a:ext uri="{FF2B5EF4-FFF2-40B4-BE49-F238E27FC236}">
                <a16:creationId xmlns:a16="http://schemas.microsoft.com/office/drawing/2014/main" id="{F9631184-1A99-AE42-BCED-18DD2985D2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3826" y="1289391"/>
            <a:ext cx="5254411" cy="4293839"/>
          </a:xfrm>
          <a:prstGeom prst="rect">
            <a:avLst/>
          </a:prstGeom>
        </p:spPr>
      </p:pic>
      <p:sp>
        <p:nvSpPr>
          <p:cNvPr id="3" name="Oval 2">
            <a:extLst>
              <a:ext uri="{FF2B5EF4-FFF2-40B4-BE49-F238E27FC236}">
                <a16:creationId xmlns:a16="http://schemas.microsoft.com/office/drawing/2014/main" id="{D45FC901-D0AF-4135-BCAF-607F87F157DE}"/>
              </a:ext>
            </a:extLst>
          </p:cNvPr>
          <p:cNvSpPr/>
          <p:nvPr/>
        </p:nvSpPr>
        <p:spPr>
          <a:xfrm>
            <a:off x="7550636" y="5147857"/>
            <a:ext cx="1120673" cy="753603"/>
          </a:xfrm>
          <a:prstGeom prst="ellipse">
            <a:avLst/>
          </a:prstGeom>
          <a:solidFill>
            <a:srgbClr val="0071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Input</a:t>
            </a:r>
            <a:r>
              <a:rPr lang="en-US" sz="1400" dirty="0">
                <a:latin typeface="Arial" panose="020B0604020202020204" pitchFamily="34" charset="0"/>
                <a:cs typeface="Arial" panose="020B0604020202020204" pitchFamily="34" charset="0"/>
              </a:rPr>
              <a:t> </a:t>
            </a:r>
            <a:br>
              <a:rPr lang="en-US" sz="1200" dirty="0">
                <a:latin typeface="Arial" panose="020B0604020202020204" pitchFamily="34" charset="0"/>
                <a:cs typeface="Arial" panose="020B0604020202020204" pitchFamily="34" charset="0"/>
              </a:rPr>
            </a:br>
            <a:r>
              <a:rPr lang="en-US" sz="1300" dirty="0">
                <a:latin typeface="Arial" panose="020B0604020202020204" pitchFamily="34" charset="0"/>
                <a:cs typeface="Arial" panose="020B0604020202020204" pitchFamily="34" charset="0"/>
              </a:rPr>
              <a:t>(mouse</a:t>
            </a:r>
            <a:r>
              <a:rPr lang="en-US" sz="1300" dirty="0"/>
              <a:t>)</a:t>
            </a:r>
            <a:endParaRPr lang="en-AU" sz="1300" dirty="0"/>
          </a:p>
        </p:txBody>
      </p:sp>
      <p:sp>
        <p:nvSpPr>
          <p:cNvPr id="4" name="Oval 3">
            <a:extLst>
              <a:ext uri="{FF2B5EF4-FFF2-40B4-BE49-F238E27FC236}">
                <a16:creationId xmlns:a16="http://schemas.microsoft.com/office/drawing/2014/main" id="{E4E71F26-64C3-49C9-9856-5189CA785305}"/>
              </a:ext>
            </a:extLst>
          </p:cNvPr>
          <p:cNvSpPr/>
          <p:nvPr/>
        </p:nvSpPr>
        <p:spPr>
          <a:xfrm>
            <a:off x="7550636" y="1962591"/>
            <a:ext cx="1500029" cy="1072837"/>
          </a:xfrm>
          <a:prstGeom prst="ellipse">
            <a:avLst/>
          </a:prstGeom>
          <a:solidFill>
            <a:srgbClr val="007193"/>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a:latin typeface="Arial" panose="020B0604020202020204" pitchFamily="34" charset="0"/>
                <a:cs typeface="Arial" panose="020B0604020202020204" pitchFamily="34" charset="0"/>
              </a:rPr>
              <a:t>Processing</a:t>
            </a:r>
            <a:r>
              <a:rPr lang="en-US" sz="1100">
                <a:latin typeface="Arial" panose="020B0604020202020204" pitchFamily="34" charset="0"/>
                <a:cs typeface="Arial" panose="020B0604020202020204" pitchFamily="34" charset="0"/>
              </a:rPr>
              <a:t> </a:t>
            </a:r>
            <a:br>
              <a:rPr lang="en-US" sz="1100">
                <a:latin typeface="Arial" panose="020B0604020202020204" pitchFamily="34" charset="0"/>
                <a:cs typeface="Arial" panose="020B0604020202020204" pitchFamily="34" charset="0"/>
              </a:rPr>
            </a:br>
            <a:r>
              <a:rPr lang="en-US" sz="1300">
                <a:latin typeface="Arial" panose="020B0604020202020204" pitchFamily="34" charset="0"/>
                <a:cs typeface="Arial" panose="020B0604020202020204" pitchFamily="34" charset="0"/>
              </a:rPr>
              <a:t>(CPU inside)</a:t>
            </a:r>
            <a:endParaRPr lang="en-AU" sz="1300">
              <a:latin typeface="Arial" panose="020B0604020202020204" pitchFamily="34" charset="0"/>
              <a:cs typeface="Arial" panose="020B0604020202020204" pitchFamily="34" charset="0"/>
            </a:endParaRPr>
          </a:p>
        </p:txBody>
      </p:sp>
      <p:cxnSp>
        <p:nvCxnSpPr>
          <p:cNvPr id="8" name="Connector: Curved 7">
            <a:extLst>
              <a:ext uri="{FF2B5EF4-FFF2-40B4-BE49-F238E27FC236}">
                <a16:creationId xmlns:a16="http://schemas.microsoft.com/office/drawing/2014/main" id="{C8D282E0-A934-4DCB-93BF-21769903F0A7}"/>
              </a:ext>
            </a:extLst>
          </p:cNvPr>
          <p:cNvCxnSpPr>
            <a:cxnSpLocks/>
          </p:cNvCxnSpPr>
          <p:nvPr/>
        </p:nvCxnSpPr>
        <p:spPr>
          <a:xfrm rot="10800000">
            <a:off x="7201813" y="4192322"/>
            <a:ext cx="1412643" cy="722192"/>
          </a:xfrm>
          <a:prstGeom prst="curvedConnector3">
            <a:avLst>
              <a:gd name="adj1" fmla="val 50000"/>
            </a:avLst>
          </a:prstGeom>
          <a:ln w="73025">
            <a:solidFill>
              <a:srgbClr val="007193"/>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or: Curved 6">
            <a:extLst>
              <a:ext uri="{FF2B5EF4-FFF2-40B4-BE49-F238E27FC236}">
                <a16:creationId xmlns:a16="http://schemas.microsoft.com/office/drawing/2014/main" id="{738D492F-8049-44A9-A16D-E9A871DC14FF}"/>
              </a:ext>
            </a:extLst>
          </p:cNvPr>
          <p:cNvCxnSpPr>
            <a:cxnSpLocks/>
          </p:cNvCxnSpPr>
          <p:nvPr/>
        </p:nvCxnSpPr>
        <p:spPr>
          <a:xfrm rot="10800000">
            <a:off x="6890327" y="5324815"/>
            <a:ext cx="1399110" cy="217209"/>
          </a:xfrm>
          <a:prstGeom prst="curvedConnector3">
            <a:avLst>
              <a:gd name="adj1" fmla="val 50000"/>
            </a:avLst>
          </a:prstGeom>
          <a:ln w="73025">
            <a:solidFill>
              <a:srgbClr val="007193"/>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or: Curved 16">
            <a:extLst>
              <a:ext uri="{FF2B5EF4-FFF2-40B4-BE49-F238E27FC236}">
                <a16:creationId xmlns:a16="http://schemas.microsoft.com/office/drawing/2014/main" id="{7E4358D0-DA2B-4E2B-AB12-46B209E9B7D6}"/>
              </a:ext>
            </a:extLst>
          </p:cNvPr>
          <p:cNvCxnSpPr>
            <a:cxnSpLocks/>
          </p:cNvCxnSpPr>
          <p:nvPr/>
        </p:nvCxnSpPr>
        <p:spPr>
          <a:xfrm>
            <a:off x="2006777" y="4205305"/>
            <a:ext cx="640623" cy="223006"/>
          </a:xfrm>
          <a:prstGeom prst="curvedConnector3">
            <a:avLst>
              <a:gd name="adj1" fmla="val 50000"/>
            </a:avLst>
          </a:prstGeom>
          <a:ln w="73025">
            <a:solidFill>
              <a:srgbClr val="007193"/>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7A9CA9B0-238C-4DD5-9366-5C858FF30B96}"/>
              </a:ext>
            </a:extLst>
          </p:cNvPr>
          <p:cNvSpPr/>
          <p:nvPr/>
        </p:nvSpPr>
        <p:spPr>
          <a:xfrm>
            <a:off x="832841" y="3891891"/>
            <a:ext cx="1301994" cy="1072837"/>
          </a:xfrm>
          <a:prstGeom prst="ellipse">
            <a:avLst/>
          </a:prstGeom>
          <a:solidFill>
            <a:srgbClr val="007193"/>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a:latin typeface="Arial" panose="020B0604020202020204" pitchFamily="34" charset="0"/>
                <a:cs typeface="Arial" panose="020B0604020202020204" pitchFamily="34" charset="0"/>
              </a:rPr>
              <a:t>Input</a:t>
            </a:r>
            <a:r>
              <a:rPr lang="en-US" sz="1400" dirty="0">
                <a:latin typeface="Arial" panose="020B0604020202020204" pitchFamily="34" charset="0"/>
                <a:cs typeface="Arial" panose="020B0604020202020204" pitchFamily="34" charset="0"/>
              </a:rPr>
              <a:t> </a:t>
            </a:r>
            <a:br>
              <a:rPr lang="en-US" sz="1200" dirty="0">
                <a:latin typeface="Arial" panose="020B0604020202020204" pitchFamily="34" charset="0"/>
                <a:cs typeface="Arial" panose="020B0604020202020204" pitchFamily="34" charset="0"/>
              </a:rPr>
            </a:br>
            <a:r>
              <a:rPr lang="en-US" sz="1300" dirty="0">
                <a:latin typeface="Arial" panose="020B0604020202020204" pitchFamily="34" charset="0"/>
                <a:cs typeface="Arial" panose="020B0604020202020204" pitchFamily="34" charset="0"/>
              </a:rPr>
              <a:t>(keyboard)</a:t>
            </a:r>
            <a:endParaRPr lang="en-AU" sz="1300" dirty="0">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2C72E4B6-72E4-4E7F-9344-F5A7E51AF12D}"/>
              </a:ext>
            </a:extLst>
          </p:cNvPr>
          <p:cNvSpPr/>
          <p:nvPr/>
        </p:nvSpPr>
        <p:spPr>
          <a:xfrm>
            <a:off x="862632" y="1962591"/>
            <a:ext cx="1347118" cy="1177031"/>
          </a:xfrm>
          <a:prstGeom prst="ellipse">
            <a:avLst/>
          </a:prstGeom>
          <a:solidFill>
            <a:srgbClr val="0071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Output</a:t>
            </a:r>
            <a:br>
              <a:rPr lang="en-US" sz="1200">
                <a:latin typeface="Arial" panose="020B0604020202020204" pitchFamily="34" charset="0"/>
                <a:cs typeface="Arial" panose="020B0604020202020204" pitchFamily="34" charset="0"/>
              </a:rPr>
            </a:br>
            <a:r>
              <a:rPr lang="en-US" sz="1300">
                <a:latin typeface="Arial" panose="020B0604020202020204" pitchFamily="34" charset="0"/>
                <a:cs typeface="Arial" panose="020B0604020202020204" pitchFamily="34" charset="0"/>
              </a:rPr>
              <a:t>(screen) </a:t>
            </a:r>
          </a:p>
        </p:txBody>
      </p:sp>
      <p:cxnSp>
        <p:nvCxnSpPr>
          <p:cNvPr id="21" name="Connector: Curved 20">
            <a:extLst>
              <a:ext uri="{FF2B5EF4-FFF2-40B4-BE49-F238E27FC236}">
                <a16:creationId xmlns:a16="http://schemas.microsoft.com/office/drawing/2014/main" id="{6688AAE8-234B-417B-9FC3-9015948C71CB}"/>
              </a:ext>
            </a:extLst>
          </p:cNvPr>
          <p:cNvCxnSpPr>
            <a:cxnSpLocks/>
            <a:stCxn id="20" idx="4"/>
          </p:cNvCxnSpPr>
          <p:nvPr/>
        </p:nvCxnSpPr>
        <p:spPr>
          <a:xfrm rot="5400000" flipH="1" flipV="1">
            <a:off x="2097456" y="2420089"/>
            <a:ext cx="158267" cy="1280799"/>
          </a:xfrm>
          <a:prstGeom prst="curvedConnector4">
            <a:avLst>
              <a:gd name="adj1" fmla="val -144439"/>
              <a:gd name="adj2" fmla="val 76294"/>
            </a:avLst>
          </a:prstGeom>
          <a:ln w="73025">
            <a:solidFill>
              <a:srgbClr val="007193"/>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or: Curved 23">
            <a:extLst>
              <a:ext uri="{FF2B5EF4-FFF2-40B4-BE49-F238E27FC236}">
                <a16:creationId xmlns:a16="http://schemas.microsoft.com/office/drawing/2014/main" id="{7F49CC9B-EAF8-444E-802B-9E51392A7750}"/>
              </a:ext>
            </a:extLst>
          </p:cNvPr>
          <p:cNvCxnSpPr>
            <a:cxnSpLocks/>
            <a:stCxn id="4" idx="3"/>
          </p:cNvCxnSpPr>
          <p:nvPr/>
        </p:nvCxnSpPr>
        <p:spPr>
          <a:xfrm rot="5400000" flipH="1">
            <a:off x="7524148" y="2632153"/>
            <a:ext cx="53762" cy="438562"/>
          </a:xfrm>
          <a:prstGeom prst="curvedConnector4">
            <a:avLst>
              <a:gd name="adj1" fmla="val -425207"/>
              <a:gd name="adj2" fmla="val 75045"/>
            </a:avLst>
          </a:prstGeom>
          <a:ln w="73025">
            <a:solidFill>
              <a:srgbClr val="007193"/>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1FA6D73B-FAAD-4E0E-975F-FE13FDA96472}"/>
              </a:ext>
            </a:extLst>
          </p:cNvPr>
          <p:cNvSpPr/>
          <p:nvPr/>
        </p:nvSpPr>
        <p:spPr>
          <a:xfrm>
            <a:off x="485908" y="327636"/>
            <a:ext cx="8478475" cy="769441"/>
          </a:xfrm>
          <a:prstGeom prst="rect">
            <a:avLst/>
          </a:prstGeom>
        </p:spPr>
        <p:txBody>
          <a:bodyPr wrap="none">
            <a:spAutoFit/>
          </a:bodyPr>
          <a:lstStyle/>
          <a:p>
            <a:r>
              <a:rPr lang="en-US" sz="4400" b="1" dirty="0">
                <a:latin typeface="Arial" panose="020B0604020202020204" pitchFamily="34" charset="0"/>
                <a:cs typeface="Arial" panose="020B0604020202020204" pitchFamily="34" charset="0"/>
              </a:rPr>
              <a:t>A computer is a digital system.</a:t>
            </a:r>
            <a:endParaRPr lang="en-AU" sz="4400" dirty="0"/>
          </a:p>
        </p:txBody>
      </p:sp>
      <p:pic>
        <p:nvPicPr>
          <p:cNvPr id="66" name="Picture 65" descr="A picture containing bird&#10;&#10;Description automatically generated">
            <a:extLst>
              <a:ext uri="{FF2B5EF4-FFF2-40B4-BE49-F238E27FC236}">
                <a16:creationId xmlns:a16="http://schemas.microsoft.com/office/drawing/2014/main" id="{81EB8A33-5575-4E7E-AAC6-FCA47AE3FFED}"/>
              </a:ext>
            </a:extLst>
          </p:cNvPr>
          <p:cNvPicPr>
            <a:picLocks noChangeAspect="1"/>
          </p:cNvPicPr>
          <p:nvPr/>
        </p:nvPicPr>
        <p:blipFill rotWithShape="1">
          <a:blip r:embed="rId3">
            <a:extLst>
              <a:ext uri="{28A0092B-C50C-407E-A947-70E740481C1C}">
                <a14:useLocalDpi xmlns:a14="http://schemas.microsoft.com/office/drawing/2010/main" val="0"/>
              </a:ext>
            </a:extLst>
          </a:blip>
          <a:srcRect b="52957"/>
          <a:stretch/>
        </p:blipFill>
        <p:spPr>
          <a:xfrm>
            <a:off x="1251623" y="6047719"/>
            <a:ext cx="3252009" cy="668572"/>
          </a:xfrm>
          <a:prstGeom prst="rect">
            <a:avLst/>
          </a:prstGeom>
        </p:spPr>
      </p:pic>
      <p:pic>
        <p:nvPicPr>
          <p:cNvPr id="67" name="Picture 66" descr="A picture containing clock&#10;&#10;Description automatically generated">
            <a:extLst>
              <a:ext uri="{FF2B5EF4-FFF2-40B4-BE49-F238E27FC236}">
                <a16:creationId xmlns:a16="http://schemas.microsoft.com/office/drawing/2014/main" id="{83F5B1F4-9357-4F97-B610-9BB5420C03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869" y="6005205"/>
            <a:ext cx="931808" cy="753603"/>
          </a:xfrm>
          <a:prstGeom prst="rect">
            <a:avLst/>
          </a:prstGeom>
        </p:spPr>
      </p:pic>
      <p:pic>
        <p:nvPicPr>
          <p:cNvPr id="68" name="Picture 67">
            <a:extLst>
              <a:ext uri="{FF2B5EF4-FFF2-40B4-BE49-F238E27FC236}">
                <a16:creationId xmlns:a16="http://schemas.microsoft.com/office/drawing/2014/main" id="{2DCC6BC5-37C3-4132-8622-5BCF72CCD7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629" y="6294390"/>
            <a:ext cx="2528080" cy="290049"/>
          </a:xfrm>
          <a:prstGeom prst="rect">
            <a:avLst/>
          </a:prstGeom>
        </p:spPr>
      </p:pic>
      <p:sp>
        <p:nvSpPr>
          <p:cNvPr id="5" name="Oval 4">
            <a:extLst>
              <a:ext uri="{FF2B5EF4-FFF2-40B4-BE49-F238E27FC236}">
                <a16:creationId xmlns:a16="http://schemas.microsoft.com/office/drawing/2014/main" id="{00523F21-6289-42D1-93E9-B8E41AD9E95A}"/>
              </a:ext>
            </a:extLst>
          </p:cNvPr>
          <p:cNvSpPr/>
          <p:nvPr/>
        </p:nvSpPr>
        <p:spPr>
          <a:xfrm>
            <a:off x="7725181" y="3691456"/>
            <a:ext cx="1325484" cy="1332337"/>
          </a:xfrm>
          <a:prstGeom prst="ellipse">
            <a:avLst/>
          </a:prstGeom>
          <a:solidFill>
            <a:srgbClr val="007193"/>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a:latin typeface="Arial" panose="020B0604020202020204" pitchFamily="34" charset="0"/>
                <a:cs typeface="Arial" panose="020B0604020202020204" pitchFamily="34" charset="0"/>
              </a:rPr>
              <a:t>Output</a:t>
            </a:r>
          </a:p>
          <a:p>
            <a:pPr algn="ctr"/>
            <a:r>
              <a:rPr lang="en-US" sz="1300">
                <a:latin typeface="Arial" panose="020B0604020202020204" pitchFamily="34" charset="0"/>
                <a:cs typeface="Arial" panose="020B0604020202020204" pitchFamily="34" charset="0"/>
              </a:rPr>
              <a:t>(sound via speakers plugged into this port</a:t>
            </a:r>
            <a:r>
              <a:rPr lang="en-US" sz="1300"/>
              <a:t>) </a:t>
            </a:r>
          </a:p>
        </p:txBody>
      </p:sp>
      <p:sp>
        <p:nvSpPr>
          <p:cNvPr id="63" name="Rectangle 62">
            <a:extLst>
              <a:ext uri="{FF2B5EF4-FFF2-40B4-BE49-F238E27FC236}">
                <a16:creationId xmlns:a16="http://schemas.microsoft.com/office/drawing/2014/main" id="{73127A4A-9382-49EF-9EE0-D98AAC5DA432}"/>
              </a:ext>
            </a:extLst>
          </p:cNvPr>
          <p:cNvSpPr/>
          <p:nvPr/>
        </p:nvSpPr>
        <p:spPr>
          <a:xfrm>
            <a:off x="2645245" y="5293825"/>
            <a:ext cx="3252009" cy="400110"/>
          </a:xfrm>
          <a:prstGeom prst="rect">
            <a:avLst/>
          </a:prstGeom>
        </p:spPr>
        <p:txBody>
          <a:bodyPr wrap="square">
            <a:spAutoFit/>
          </a:bodyPr>
          <a:lstStyle/>
          <a:p>
            <a:pPr algn="ctr"/>
            <a:r>
              <a:rPr lang="en-US" sz="1000" dirty="0">
                <a:solidFill>
                  <a:srgbClr val="222222"/>
                </a:solidFill>
                <a:latin typeface="Arial" panose="020B0604020202020204" pitchFamily="34" charset="0"/>
                <a:cs typeface="Arial" panose="020B0604020202020204" pitchFamily="34" charset="0"/>
              </a:rPr>
              <a:t>Image source: </a:t>
            </a:r>
            <a:r>
              <a:rPr lang="en-AU" sz="1000" dirty="0">
                <a:hlinkClick r:id="rId6"/>
              </a:rPr>
              <a:t>pixabay.com/vectors/computer-desktop-workstation-office-158675/</a:t>
            </a:r>
            <a:endParaRPr lang="en-AU" sz="1000" dirty="0"/>
          </a:p>
        </p:txBody>
      </p:sp>
    </p:spTree>
    <p:extLst>
      <p:ext uri="{BB962C8B-B14F-4D97-AF65-F5344CB8AC3E}">
        <p14:creationId xmlns:p14="http://schemas.microsoft.com/office/powerpoint/2010/main" val="3530323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microbit input output">
            <a:extLst>
              <a:ext uri="{FF2B5EF4-FFF2-40B4-BE49-F238E27FC236}">
                <a16:creationId xmlns:a16="http://schemas.microsoft.com/office/drawing/2014/main" id="{6786A373-8FA8-4CD8-A568-034D19A5FB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507" y="1934396"/>
            <a:ext cx="8058684" cy="3609015"/>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D45FC901-D0AF-4135-BCAF-607F87F157DE}"/>
              </a:ext>
            </a:extLst>
          </p:cNvPr>
          <p:cNvSpPr/>
          <p:nvPr/>
        </p:nvSpPr>
        <p:spPr>
          <a:xfrm>
            <a:off x="6480705" y="1270147"/>
            <a:ext cx="1120673" cy="655979"/>
          </a:xfrm>
          <a:prstGeom prst="ellipse">
            <a:avLst/>
          </a:prstGeom>
          <a:solidFill>
            <a:srgbClr val="007193"/>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a:latin typeface="Arial" panose="020B0604020202020204" pitchFamily="34" charset="0"/>
                <a:cs typeface="Arial" panose="020B0604020202020204" pitchFamily="34" charset="0"/>
              </a:rPr>
              <a:t>Input </a:t>
            </a:r>
            <a:br>
              <a:rPr lang="en-US" sz="1200">
                <a:latin typeface="Arial" panose="020B0604020202020204" pitchFamily="34" charset="0"/>
                <a:cs typeface="Arial" panose="020B0604020202020204" pitchFamily="34" charset="0"/>
              </a:rPr>
            </a:br>
            <a:r>
              <a:rPr lang="en-US" sz="1200" spc="-30">
                <a:latin typeface="Arial" panose="020B0604020202020204" pitchFamily="34" charset="0"/>
                <a:cs typeface="Arial" panose="020B0604020202020204" pitchFamily="34" charset="0"/>
              </a:rPr>
              <a:t>(</a:t>
            </a:r>
            <a:r>
              <a:rPr lang="en-US" sz="1300" spc="-30">
                <a:latin typeface="Arial" panose="020B0604020202020204" pitchFamily="34" charset="0"/>
                <a:cs typeface="Arial" panose="020B0604020202020204" pitchFamily="34" charset="0"/>
              </a:rPr>
              <a:t>buttons</a:t>
            </a:r>
            <a:r>
              <a:rPr lang="en-US" sz="1200" spc="-30">
                <a:latin typeface="Arial" panose="020B0604020202020204" pitchFamily="34" charset="0"/>
                <a:cs typeface="Arial" panose="020B0604020202020204" pitchFamily="34" charset="0"/>
              </a:rPr>
              <a:t>)</a:t>
            </a:r>
            <a:endParaRPr lang="en-AU" sz="1200" spc="-30">
              <a:latin typeface="Arial"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E4E71F26-64C3-49C9-9856-5189CA785305}"/>
              </a:ext>
            </a:extLst>
          </p:cNvPr>
          <p:cNvSpPr/>
          <p:nvPr/>
        </p:nvSpPr>
        <p:spPr>
          <a:xfrm>
            <a:off x="537852" y="1305064"/>
            <a:ext cx="1660305" cy="861957"/>
          </a:xfrm>
          <a:prstGeom prst="ellipse">
            <a:avLst/>
          </a:prstGeom>
          <a:solidFill>
            <a:srgbClr val="007193"/>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a:latin typeface="Arial" panose="020B0604020202020204" pitchFamily="34" charset="0"/>
                <a:cs typeface="Arial" panose="020B0604020202020204" pitchFamily="34" charset="0"/>
              </a:rPr>
              <a:t>Processing</a:t>
            </a:r>
            <a:r>
              <a:rPr lang="en-US" sz="1400" dirty="0">
                <a:latin typeface="Arial" panose="020B0604020202020204" pitchFamily="34" charset="0"/>
                <a:cs typeface="Arial" panose="020B0604020202020204" pitchFamily="34" charset="0"/>
              </a:rPr>
              <a:t> </a:t>
            </a:r>
            <a:br>
              <a:rPr lang="en-US" sz="1200" dirty="0">
                <a:latin typeface="Arial" panose="020B0604020202020204" pitchFamily="34" charset="0"/>
                <a:cs typeface="Arial" panose="020B0604020202020204" pitchFamily="34" charset="0"/>
              </a:rPr>
            </a:br>
            <a:r>
              <a:rPr lang="en-US" sz="1300" dirty="0">
                <a:latin typeface="Arial" panose="020B0604020202020204" pitchFamily="34" charset="0"/>
                <a:cs typeface="Arial" panose="020B0604020202020204" pitchFamily="34" charset="0"/>
              </a:rPr>
              <a:t>(computer chip)</a:t>
            </a:r>
            <a:endParaRPr lang="en-AU" sz="1300" dirty="0">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00523F21-6289-42D1-93E9-B8E41AD9E95A}"/>
              </a:ext>
            </a:extLst>
          </p:cNvPr>
          <p:cNvSpPr/>
          <p:nvPr/>
        </p:nvSpPr>
        <p:spPr>
          <a:xfrm>
            <a:off x="2661279" y="4906565"/>
            <a:ext cx="1252019" cy="824284"/>
          </a:xfrm>
          <a:prstGeom prst="ellipse">
            <a:avLst/>
          </a:prstGeom>
          <a:solidFill>
            <a:srgbClr val="0071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Output </a:t>
            </a:r>
          </a:p>
        </p:txBody>
      </p:sp>
      <p:cxnSp>
        <p:nvCxnSpPr>
          <p:cNvPr id="7" name="Connector: Curved 6">
            <a:extLst>
              <a:ext uri="{FF2B5EF4-FFF2-40B4-BE49-F238E27FC236}">
                <a16:creationId xmlns:a16="http://schemas.microsoft.com/office/drawing/2014/main" id="{738D492F-8049-44A9-A16D-E9A871DC14FF}"/>
              </a:ext>
            </a:extLst>
          </p:cNvPr>
          <p:cNvCxnSpPr>
            <a:cxnSpLocks/>
          </p:cNvCxnSpPr>
          <p:nvPr/>
        </p:nvCxnSpPr>
        <p:spPr>
          <a:xfrm rot="5400000">
            <a:off x="5915946" y="1685950"/>
            <a:ext cx="825258" cy="589981"/>
          </a:xfrm>
          <a:prstGeom prst="curvedConnector3">
            <a:avLst>
              <a:gd name="adj1" fmla="val 50000"/>
            </a:avLst>
          </a:prstGeom>
          <a:ln w="73025">
            <a:solidFill>
              <a:srgbClr val="007193"/>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or: Curved 7">
            <a:extLst>
              <a:ext uri="{FF2B5EF4-FFF2-40B4-BE49-F238E27FC236}">
                <a16:creationId xmlns:a16="http://schemas.microsoft.com/office/drawing/2014/main" id="{C8D282E0-A934-4DCB-93BF-21769903F0A7}"/>
              </a:ext>
            </a:extLst>
          </p:cNvPr>
          <p:cNvCxnSpPr>
            <a:cxnSpLocks/>
            <a:stCxn id="5" idx="5"/>
          </p:cNvCxnSpPr>
          <p:nvPr/>
        </p:nvCxnSpPr>
        <p:spPr>
          <a:xfrm rot="5400000" flipH="1" flipV="1">
            <a:off x="4138628" y="4761128"/>
            <a:ext cx="440323" cy="1257692"/>
          </a:xfrm>
          <a:prstGeom prst="curvedConnector4">
            <a:avLst>
              <a:gd name="adj1" fmla="val -14158"/>
              <a:gd name="adj2" fmla="val 57289"/>
            </a:avLst>
          </a:prstGeom>
          <a:ln w="73025">
            <a:solidFill>
              <a:srgbClr val="007193"/>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or: Curved 16">
            <a:extLst>
              <a:ext uri="{FF2B5EF4-FFF2-40B4-BE49-F238E27FC236}">
                <a16:creationId xmlns:a16="http://schemas.microsoft.com/office/drawing/2014/main" id="{7E4358D0-DA2B-4E2B-AB12-46B209E9B7D6}"/>
              </a:ext>
            </a:extLst>
          </p:cNvPr>
          <p:cNvCxnSpPr>
            <a:cxnSpLocks/>
          </p:cNvCxnSpPr>
          <p:nvPr/>
        </p:nvCxnSpPr>
        <p:spPr>
          <a:xfrm rot="16200000" flipH="1" flipV="1">
            <a:off x="6560809" y="3599637"/>
            <a:ext cx="1111411" cy="2326728"/>
          </a:xfrm>
          <a:prstGeom prst="curvedConnector4">
            <a:avLst>
              <a:gd name="adj1" fmla="val 112399"/>
              <a:gd name="adj2" fmla="val 98453"/>
            </a:avLst>
          </a:prstGeom>
          <a:ln w="73025">
            <a:solidFill>
              <a:srgbClr val="007193"/>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7A9CA9B0-238C-4DD5-9366-5C858FF30B96}"/>
              </a:ext>
            </a:extLst>
          </p:cNvPr>
          <p:cNvSpPr/>
          <p:nvPr/>
        </p:nvSpPr>
        <p:spPr>
          <a:xfrm>
            <a:off x="7399669" y="4046508"/>
            <a:ext cx="1169929" cy="1072837"/>
          </a:xfrm>
          <a:prstGeom prst="ellipse">
            <a:avLst/>
          </a:prstGeom>
          <a:solidFill>
            <a:srgbClr val="007193"/>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a:latin typeface="Arial" panose="020B0604020202020204" pitchFamily="34" charset="0"/>
                <a:cs typeface="Arial" panose="020B0604020202020204" pitchFamily="34" charset="0"/>
              </a:rPr>
              <a:t>Input</a:t>
            </a:r>
            <a:r>
              <a:rPr lang="en-US">
                <a:latin typeface="Arial" panose="020B0604020202020204" pitchFamily="34" charset="0"/>
                <a:cs typeface="Arial" panose="020B0604020202020204" pitchFamily="34" charset="0"/>
              </a:rPr>
              <a:t> </a:t>
            </a:r>
            <a:br>
              <a:rPr lang="en-US" sz="1200">
                <a:latin typeface="Arial" panose="020B0604020202020204" pitchFamily="34" charset="0"/>
                <a:cs typeface="Arial" panose="020B0604020202020204" pitchFamily="34" charset="0"/>
              </a:rPr>
            </a:br>
            <a:r>
              <a:rPr lang="en-US" sz="1300">
                <a:latin typeface="Arial" panose="020B0604020202020204" pitchFamily="34" charset="0"/>
                <a:cs typeface="Arial" panose="020B0604020202020204" pitchFamily="34" charset="0"/>
              </a:rPr>
              <a:t>(sensors attached to rings)</a:t>
            </a:r>
            <a:endParaRPr lang="en-AU" sz="1300">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2C72E4B6-72E4-4E7F-9344-F5A7E51AF12D}"/>
              </a:ext>
            </a:extLst>
          </p:cNvPr>
          <p:cNvSpPr/>
          <p:nvPr/>
        </p:nvSpPr>
        <p:spPr>
          <a:xfrm>
            <a:off x="7232073" y="1887329"/>
            <a:ext cx="1347118" cy="1177031"/>
          </a:xfrm>
          <a:prstGeom prst="ellipse">
            <a:avLst/>
          </a:prstGeom>
          <a:solidFill>
            <a:srgbClr val="007193"/>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a:latin typeface="Arial" panose="020B0604020202020204" pitchFamily="34" charset="0"/>
                <a:cs typeface="Arial" panose="020B0604020202020204" pitchFamily="34" charset="0"/>
              </a:rPr>
              <a:t>Output</a:t>
            </a:r>
            <a:r>
              <a:rPr lang="en-US">
                <a:latin typeface="Arial" panose="020B0604020202020204" pitchFamily="34" charset="0"/>
                <a:cs typeface="Arial" panose="020B0604020202020204" pitchFamily="34" charset="0"/>
              </a:rPr>
              <a:t> </a:t>
            </a:r>
            <a:r>
              <a:rPr lang="en-US" sz="1300">
                <a:latin typeface="Arial" panose="020B0604020202020204" pitchFamily="34" charset="0"/>
                <a:cs typeface="Arial" panose="020B0604020202020204" pitchFamily="34" charset="0"/>
              </a:rPr>
              <a:t>(LED display) </a:t>
            </a:r>
          </a:p>
        </p:txBody>
      </p:sp>
      <p:cxnSp>
        <p:nvCxnSpPr>
          <p:cNvPr id="21" name="Connector: Curved 20">
            <a:extLst>
              <a:ext uri="{FF2B5EF4-FFF2-40B4-BE49-F238E27FC236}">
                <a16:creationId xmlns:a16="http://schemas.microsoft.com/office/drawing/2014/main" id="{6688AAE8-234B-417B-9FC3-9015948C71CB}"/>
              </a:ext>
            </a:extLst>
          </p:cNvPr>
          <p:cNvCxnSpPr>
            <a:cxnSpLocks/>
            <a:stCxn id="20" idx="4"/>
          </p:cNvCxnSpPr>
          <p:nvPr/>
        </p:nvCxnSpPr>
        <p:spPr>
          <a:xfrm rot="5400000">
            <a:off x="7427952" y="3250928"/>
            <a:ext cx="664249" cy="291113"/>
          </a:xfrm>
          <a:prstGeom prst="curvedConnector3">
            <a:avLst>
              <a:gd name="adj1" fmla="val 50000"/>
            </a:avLst>
          </a:prstGeom>
          <a:ln w="73025">
            <a:solidFill>
              <a:srgbClr val="007193"/>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or: Curved 23">
            <a:extLst>
              <a:ext uri="{FF2B5EF4-FFF2-40B4-BE49-F238E27FC236}">
                <a16:creationId xmlns:a16="http://schemas.microsoft.com/office/drawing/2014/main" id="{7F49CC9B-EAF8-444E-802B-9E51392A7750}"/>
              </a:ext>
            </a:extLst>
          </p:cNvPr>
          <p:cNvCxnSpPr>
            <a:cxnSpLocks/>
          </p:cNvCxnSpPr>
          <p:nvPr/>
        </p:nvCxnSpPr>
        <p:spPr>
          <a:xfrm rot="16200000" flipH="1">
            <a:off x="755771" y="2132774"/>
            <a:ext cx="1224927" cy="1008224"/>
          </a:xfrm>
          <a:prstGeom prst="curvedConnector3">
            <a:avLst>
              <a:gd name="adj1" fmla="val 50000"/>
            </a:avLst>
          </a:prstGeom>
          <a:ln w="73025">
            <a:solidFill>
              <a:srgbClr val="007193"/>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1FA6D73B-FAAD-4E0E-975F-FE13FDA96472}"/>
              </a:ext>
            </a:extLst>
          </p:cNvPr>
          <p:cNvSpPr/>
          <p:nvPr/>
        </p:nvSpPr>
        <p:spPr>
          <a:xfrm>
            <a:off x="520507" y="333756"/>
            <a:ext cx="8321381" cy="769441"/>
          </a:xfrm>
          <a:prstGeom prst="rect">
            <a:avLst/>
          </a:prstGeom>
        </p:spPr>
        <p:txBody>
          <a:bodyPr wrap="none">
            <a:spAutoFit/>
          </a:bodyPr>
          <a:lstStyle/>
          <a:p>
            <a:r>
              <a:rPr lang="en-US" sz="4400" b="1" dirty="0">
                <a:latin typeface="Arial" panose="020B0604020202020204" pitchFamily="34" charset="0"/>
                <a:cs typeface="Arial" panose="020B0604020202020204" pitchFamily="34" charset="0"/>
              </a:rPr>
              <a:t>A micro:bit is a digital system.</a:t>
            </a:r>
            <a:endParaRPr lang="en-AU" sz="4400" dirty="0"/>
          </a:p>
        </p:txBody>
      </p:sp>
      <p:sp>
        <p:nvSpPr>
          <p:cNvPr id="63" name="Rectangle 62">
            <a:extLst>
              <a:ext uri="{FF2B5EF4-FFF2-40B4-BE49-F238E27FC236}">
                <a16:creationId xmlns:a16="http://schemas.microsoft.com/office/drawing/2014/main" id="{73127A4A-9382-49EF-9EE0-D98AAC5DA432}"/>
              </a:ext>
            </a:extLst>
          </p:cNvPr>
          <p:cNvSpPr/>
          <p:nvPr/>
        </p:nvSpPr>
        <p:spPr>
          <a:xfrm>
            <a:off x="6802768" y="5579250"/>
            <a:ext cx="1766830" cy="246221"/>
          </a:xfrm>
          <a:prstGeom prst="rect">
            <a:avLst/>
          </a:prstGeom>
        </p:spPr>
        <p:txBody>
          <a:bodyPr wrap="none">
            <a:spAutoFit/>
          </a:bodyPr>
          <a:lstStyle/>
          <a:p>
            <a:r>
              <a:rPr lang="en-US" sz="1000" dirty="0">
                <a:solidFill>
                  <a:srgbClr val="222222"/>
                </a:solidFill>
                <a:latin typeface="Arial" panose="020B0604020202020204" pitchFamily="34" charset="0"/>
                <a:cs typeface="Arial" panose="020B0604020202020204" pitchFamily="34" charset="0"/>
              </a:rPr>
              <a:t>Image used with permission</a:t>
            </a:r>
            <a:endParaRPr lang="en-AU" sz="1000" dirty="0"/>
          </a:p>
        </p:txBody>
      </p:sp>
      <p:pic>
        <p:nvPicPr>
          <p:cNvPr id="66" name="Picture 65" descr="A picture containing bird&#10;&#10;Description automatically generated">
            <a:extLst>
              <a:ext uri="{FF2B5EF4-FFF2-40B4-BE49-F238E27FC236}">
                <a16:creationId xmlns:a16="http://schemas.microsoft.com/office/drawing/2014/main" id="{81EB8A33-5575-4E7E-AAC6-FCA47AE3FFED}"/>
              </a:ext>
            </a:extLst>
          </p:cNvPr>
          <p:cNvPicPr>
            <a:picLocks noChangeAspect="1"/>
          </p:cNvPicPr>
          <p:nvPr/>
        </p:nvPicPr>
        <p:blipFill rotWithShape="1">
          <a:blip r:embed="rId3">
            <a:extLst>
              <a:ext uri="{28A0092B-C50C-407E-A947-70E740481C1C}">
                <a14:useLocalDpi xmlns:a14="http://schemas.microsoft.com/office/drawing/2010/main" val="0"/>
              </a:ext>
            </a:extLst>
          </a:blip>
          <a:srcRect b="52957"/>
          <a:stretch/>
        </p:blipFill>
        <p:spPr>
          <a:xfrm>
            <a:off x="1251623" y="6047719"/>
            <a:ext cx="3252009" cy="668572"/>
          </a:xfrm>
          <a:prstGeom prst="rect">
            <a:avLst/>
          </a:prstGeom>
        </p:spPr>
      </p:pic>
      <p:pic>
        <p:nvPicPr>
          <p:cNvPr id="67" name="Picture 66" descr="A picture containing clock&#10;&#10;Description automatically generated">
            <a:extLst>
              <a:ext uri="{FF2B5EF4-FFF2-40B4-BE49-F238E27FC236}">
                <a16:creationId xmlns:a16="http://schemas.microsoft.com/office/drawing/2014/main" id="{83F5B1F4-9357-4F97-B610-9BB5420C03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869" y="6005205"/>
            <a:ext cx="931808" cy="753603"/>
          </a:xfrm>
          <a:prstGeom prst="rect">
            <a:avLst/>
          </a:prstGeom>
        </p:spPr>
      </p:pic>
      <p:pic>
        <p:nvPicPr>
          <p:cNvPr id="68" name="Picture 67">
            <a:extLst>
              <a:ext uri="{FF2B5EF4-FFF2-40B4-BE49-F238E27FC236}">
                <a16:creationId xmlns:a16="http://schemas.microsoft.com/office/drawing/2014/main" id="{2DCC6BC5-37C3-4132-8622-5BCF72CCD7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629" y="6294390"/>
            <a:ext cx="2528080" cy="290049"/>
          </a:xfrm>
          <a:prstGeom prst="rect">
            <a:avLst/>
          </a:prstGeom>
        </p:spPr>
      </p:pic>
    </p:spTree>
    <p:extLst>
      <p:ext uri="{BB962C8B-B14F-4D97-AF65-F5344CB8AC3E}">
        <p14:creationId xmlns:p14="http://schemas.microsoft.com/office/powerpoint/2010/main" val="240935855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7617a46b5024bd5af959b3036b162ea xmlns="45214841-d179-4c24-9a02-a1acd0d71600">
      <Terms xmlns="http://schemas.microsoft.com/office/infopath/2007/PartnerControls">
        <TermInfo xmlns="http://schemas.microsoft.com/office/infopath/2007/PartnerControls">
          <TermName xmlns="http://schemas.microsoft.com/office/infopath/2007/PartnerControls">Curriculum support</TermName>
          <TermId xmlns="http://schemas.microsoft.com/office/infopath/2007/PartnerControls">62de08b3-b420-475d-bc2c-29c9ae550e61</TermId>
        </TermInfo>
      </Terms>
    </p7617a46b5024bd5af959b3036b162ea>
    <l9457d2d0f024b668a15488d0cd85765 xmlns="45214841-d179-4c24-9a02-a1acd0d71600">
      <Terms xmlns="http://schemas.microsoft.com/office/infopath/2007/PartnerControls">
        <TermInfo xmlns="http://schemas.microsoft.com/office/infopath/2007/PartnerControls">
          <TermName xmlns="http://schemas.microsoft.com/office/infopath/2007/PartnerControls">Multimedia asset</TermName>
          <TermId xmlns="http://schemas.microsoft.com/office/infopath/2007/PartnerControls">b13eec2b-393d-4e27-92b8-0c51a7ba8b47</TermId>
        </TermInfo>
      </Terms>
    </l9457d2d0f024b668a15488d0cd85765>
    <TaxCatchAll xmlns="0519a28c-16ef-4319-8fb5-3dedc21794e1">
      <Value>102</Value>
      <Value>66</Value>
    </TaxCatchAll>
    <ac_group xmlns="e44be4b9-3863-4a40-b4c6-aeb3ef538c55" xsi:nil="true"/>
    <ac_Classification xmlns="e44be4b9-3863-4a40-b4c6-aeb3ef538c55" xsi:nil="true"/>
    <h4cc32ef43a24a1e89c88c0872b4f0b3 xmlns="6527affb-65bc-488a-a6d2-a176a88021df">
      <Terms xmlns="http://schemas.microsoft.com/office/infopath/2007/PartnerControls"/>
    </h4cc32ef43a24a1e89c88c0872b4f0b3>
    <ac_documentnumber xmlns="e44be4b9-3863-4a40-b4c6-aeb3ef538c55" xsi:nil="true"/>
    <_Flow_SignoffStatus xmlns="0b22dc32-6b41-49f8-9a55-b9caf610232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ACARA Document" ma:contentTypeID="0x0101007A9D79ACD8B79D48A9A515D2FD058548000281AA537786144D834B6B3B838DFCDF" ma:contentTypeVersion="30" ma:contentTypeDescription="" ma:contentTypeScope="" ma:versionID="8916510e7f8fa1f65d047cc783167b2b">
  <xsd:schema xmlns:xsd="http://www.w3.org/2001/XMLSchema" xmlns:xs="http://www.w3.org/2001/XMLSchema" xmlns:p="http://schemas.microsoft.com/office/2006/metadata/properties" xmlns:ns2="0519a28c-16ef-4319-8fb5-3dedc21794e1" xmlns:ns3="45214841-d179-4c24-9a02-a1acd0d71600" xmlns:ns4="6527affb-65bc-488a-a6d2-a176a88021df" xmlns:ns5="e44be4b9-3863-4a40-b4c6-aeb3ef538c55" xmlns:ns6="0b22dc32-6b41-49f8-9a55-b9caf6102321" targetNamespace="http://schemas.microsoft.com/office/2006/metadata/properties" ma:root="true" ma:fieldsID="b746e8d43091d1a606396bca1c8e2628" ns2:_="" ns3:_="" ns4:_="" ns5:_="" ns6:_="">
    <xsd:import namespace="0519a28c-16ef-4319-8fb5-3dedc21794e1"/>
    <xsd:import namespace="45214841-d179-4c24-9a02-a1acd0d71600"/>
    <xsd:import namespace="6527affb-65bc-488a-a6d2-a176a88021df"/>
    <xsd:import namespace="e44be4b9-3863-4a40-b4c6-aeb3ef538c55"/>
    <xsd:import namespace="0b22dc32-6b41-49f8-9a55-b9caf6102321"/>
    <xsd:element name="properties">
      <xsd:complexType>
        <xsd:sequence>
          <xsd:element name="documentManagement">
            <xsd:complexType>
              <xsd:all>
                <xsd:element ref="ns3:l9457d2d0f024b668a15488d0cd85765" minOccurs="0"/>
                <xsd:element ref="ns2:TaxCatchAll" minOccurs="0"/>
                <xsd:element ref="ns2:TaxCatchAllLabel" minOccurs="0"/>
                <xsd:element ref="ns3:p7617a46b5024bd5af959b3036b162ea" minOccurs="0"/>
                <xsd:element ref="ns4:h4cc32ef43a24a1e89c88c0872b4f0b3" minOccurs="0"/>
                <xsd:element ref="ns5:ac_Classification" minOccurs="0"/>
                <xsd:element ref="ns5:ac_documentnumber" minOccurs="0"/>
                <xsd:element ref="ns5:ac_group" minOccurs="0"/>
                <xsd:element ref="ns6:MediaServiceMetadata" minOccurs="0"/>
                <xsd:element ref="ns6:MediaServiceFastMetadata" minOccurs="0"/>
                <xsd:element ref="ns6:MediaServiceDateTaken" minOccurs="0"/>
                <xsd:element ref="ns6:MediaServiceAutoTags" minOccurs="0"/>
                <xsd:element ref="ns6:MediaServiceOCR" minOccurs="0"/>
                <xsd:element ref="ns6:MediaServiceLocation" minOccurs="0"/>
                <xsd:element ref="ns5:SharedWithUsers" minOccurs="0"/>
                <xsd:element ref="ns5:SharedWithDetails" minOccurs="0"/>
                <xsd:element ref="ns6:MediaServiceGenerationTime" minOccurs="0"/>
                <xsd:element ref="ns6:MediaServiceEventHashCode" minOccurs="0"/>
                <xsd:element ref="ns2:RevIMUniqueID" minOccurs="0"/>
                <xsd:element ref="ns6:MediaServiceAutoKeyPoints" minOccurs="0"/>
                <xsd:element ref="ns6:MediaServiceKeyPoints" minOccurs="0"/>
                <xsd:element ref="ns6: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19a28c-16ef-4319-8fb5-3dedc21794e1"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10a3057e-fbb7-4ded-bcc7-4b1346aab52b}" ma:internalName="TaxCatchAll" ma:showField="CatchAllData" ma:web="0519a28c-16ef-4319-8fb5-3dedc21794e1">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10a3057e-fbb7-4ded-bcc7-4b1346aab52b}" ma:internalName="TaxCatchAllLabel" ma:readOnly="true" ma:showField="CatchAllDataLabel" ma:web="0519a28c-16ef-4319-8fb5-3dedc21794e1">
      <xsd:complexType>
        <xsd:complexContent>
          <xsd:extension base="dms:MultiChoiceLookup">
            <xsd:sequence>
              <xsd:element name="Value" type="dms:Lookup" maxOccurs="unbounded" minOccurs="0" nillable="true"/>
            </xsd:sequence>
          </xsd:extension>
        </xsd:complexContent>
      </xsd:complexType>
    </xsd:element>
    <xsd:element name="RevIMUniqueID" ma:index="31" nillable="true" ma:displayName="Document Number" ma:internalName="RevIMUniqueID"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5214841-d179-4c24-9a02-a1acd0d71600" elementFormDefault="qualified">
    <xsd:import namespace="http://schemas.microsoft.com/office/2006/documentManagement/types"/>
    <xsd:import namespace="http://schemas.microsoft.com/office/infopath/2007/PartnerControls"/>
    <xsd:element name="l9457d2d0f024b668a15488d0cd85765" ma:index="8" ma:taxonomy="true" ma:internalName="l9457d2d0f024b668a15488d0cd85765" ma:taxonomyFieldName="ac_documenttype" ma:displayName="Document Type" ma:default="" ma:fieldId="{59457d2d-0f02-4b66-8a15-488d0cd85765}" ma:sspId="13422630-9eec-4f54-8260-f622dc549660" ma:termSetId="4d94a6a9-32d8-4602-abc1-58a3e66b06f6" ma:anchorId="e31384e8-a607-4a02-aa38-6732998f0d8e" ma:open="false" ma:isKeyword="false">
      <xsd:complexType>
        <xsd:sequence>
          <xsd:element ref="pc:Terms" minOccurs="0" maxOccurs="1"/>
        </xsd:sequence>
      </xsd:complexType>
    </xsd:element>
    <xsd:element name="p7617a46b5024bd5af959b3036b162ea" ma:index="12" ma:taxonomy="true" ma:internalName="p7617a46b5024bd5af959b3036b162ea" ma:taxonomyFieldName="ac_Activity" ma:displayName="Activity" ma:default="" ma:fieldId="{97617a46-b502-4bd5-af95-9b3036b162ea}" ma:sspId="13422630-9eec-4f54-8260-f622dc549660" ma:termSetId="4d94a6a9-32d8-4602-abc1-58a3e66b06f6" ma:anchorId="d766b358-8515-4dad-b99d-e3bdb73f13c1"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527affb-65bc-488a-a6d2-a176a88021df" elementFormDefault="qualified">
    <xsd:import namespace="http://schemas.microsoft.com/office/2006/documentManagement/types"/>
    <xsd:import namespace="http://schemas.microsoft.com/office/infopath/2007/PartnerControls"/>
    <xsd:element name="h4cc32ef43a24a1e89c88c0872b4f0b3" ma:index="15" nillable="true" ma:taxonomy="true" ma:internalName="h4cc32ef43a24a1e89c88c0872b4f0b3" ma:taxonomyFieldName="ac_keywords" ma:displayName="Keyword" ma:default="" ma:fieldId="{14cc32ef-43a2-4a1e-89c8-8c0872b4f0b3}" ma:sspId="13422630-9eec-4f54-8260-f622dc549660" ma:termSetId="4d94a6a9-32d8-4602-abc1-58a3e66b06f6" ma:anchorId="9530fc1f-8efa-4429-95e1-c7881984da16"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44be4b9-3863-4a40-b4c6-aeb3ef538c55" elementFormDefault="qualified">
    <xsd:import namespace="http://schemas.microsoft.com/office/2006/documentManagement/types"/>
    <xsd:import namespace="http://schemas.microsoft.com/office/infopath/2007/PartnerControls"/>
    <xsd:element name="ac_Classification" ma:index="17" nillable="true" ma:displayName="Classification" ma:hidden="true" ma:internalName="ac_Classification" ma:readOnly="false">
      <xsd:simpleType>
        <xsd:restriction base="dms:Text">
          <xsd:maxLength value="255"/>
        </xsd:restriction>
      </xsd:simpleType>
    </xsd:element>
    <xsd:element name="ac_documentnumber" ma:index="18" nillable="true" ma:displayName="Document Number" ma:hidden="true" ma:internalName="ac_documentnumber" ma:readOnly="false">
      <xsd:simpleType>
        <xsd:restriction base="dms:Text">
          <xsd:maxLength value="255"/>
        </xsd:restriction>
      </xsd:simpleType>
    </xsd:element>
    <xsd:element name="ac_group" ma:index="19" nillable="true" ma:displayName="Group" ma:hidden="true" ma:internalName="ac_group" ma:readOnly="false">
      <xsd:simpleType>
        <xsd:restriction base="dms:Text">
          <xsd:maxLength value="255"/>
        </xsd:restriction>
      </xsd:simpleType>
    </xsd:element>
    <xsd:element name="SharedWithUsers" ma:index="2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22dc32-6b41-49f8-9a55-b9caf6102321" elementFormDefault="qualified">
    <xsd:import namespace="http://schemas.microsoft.com/office/2006/documentManagement/types"/>
    <xsd:import namespace="http://schemas.microsoft.com/office/infopath/2007/PartnerControls"/>
    <xsd:element name="MediaServiceMetadata" ma:index="21" nillable="true" ma:displayName="MediaServiceMetadata" ma:hidden="true" ma:internalName="MediaServiceMetadata" ma:readOnly="true">
      <xsd:simpleType>
        <xsd:restriction base="dms:Note"/>
      </xsd:simpleType>
    </xsd:element>
    <xsd:element name="MediaServiceFastMetadata" ma:index="22" nillable="true" ma:displayName="MediaServiceFastMetadata" ma:hidden="true" ma:internalName="MediaServiceFastMetadata" ma:readOnly="true">
      <xsd:simpleType>
        <xsd:restriction base="dms:Note"/>
      </xsd:simpleType>
    </xsd:element>
    <xsd:element name="MediaServiceDateTaken" ma:index="23" nillable="true" ma:displayName="MediaServiceDateTaken" ma:hidden="true" ma:internalName="MediaServiceDateTaken" ma:readOnly="true">
      <xsd:simpleType>
        <xsd:restriction base="dms:Text"/>
      </xsd:simpleType>
    </xsd:element>
    <xsd:element name="MediaServiceAutoTags" ma:index="24" nillable="true" ma:displayName="Tags" ma:internalName="MediaServiceAutoTags" ma:readOnly="true">
      <xsd:simpleType>
        <xsd:restriction base="dms:Text"/>
      </xsd:simpleType>
    </xsd:element>
    <xsd:element name="MediaServiceOCR" ma:index="25" nillable="true" ma:displayName="Extracted Text" ma:internalName="MediaServiceOCR" ma:readOnly="true">
      <xsd:simpleType>
        <xsd:restriction base="dms:Note">
          <xsd:maxLength value="255"/>
        </xsd:restriction>
      </xsd:simpleType>
    </xsd:element>
    <xsd:element name="MediaServiceLocation" ma:index="26" nillable="true" ma:displayName="Location" ma:internalName="MediaServiceLocation" ma:readOnly="true">
      <xsd:simpleType>
        <xsd:restriction base="dms:Text"/>
      </xsd:simpleType>
    </xsd:element>
    <xsd:element name="MediaServiceGenerationTime" ma:index="29" nillable="true" ma:displayName="MediaServiceGenerationTime" ma:hidden="true" ma:internalName="MediaServiceGenerationTime" ma:readOnly="true">
      <xsd:simpleType>
        <xsd:restriction base="dms:Text"/>
      </xsd:simpleType>
    </xsd:element>
    <xsd:element name="MediaServiceEventHashCode" ma:index="30" nillable="true" ma:displayName="MediaServiceEventHashCode" ma:hidden="true" ma:internalName="MediaServiceEventHashCode" ma:readOnly="true">
      <xsd:simpleType>
        <xsd:restriction base="dms:Text"/>
      </xsd:simpleType>
    </xsd:element>
    <xsd:element name="MediaServiceAutoKeyPoints" ma:index="32" nillable="true" ma:displayName="MediaServiceAutoKeyPoints" ma:hidden="true" ma:internalName="MediaServiceAutoKeyPoints" ma:readOnly="true">
      <xsd:simpleType>
        <xsd:restriction base="dms:Note"/>
      </xsd:simpleType>
    </xsd:element>
    <xsd:element name="MediaServiceKeyPoints" ma:index="33" nillable="true" ma:displayName="KeyPoints" ma:internalName="MediaServiceKeyPoints" ma:readOnly="true">
      <xsd:simpleType>
        <xsd:restriction base="dms:Note">
          <xsd:maxLength value="255"/>
        </xsd:restriction>
      </xsd:simpleType>
    </xsd:element>
    <xsd:element name="_Flow_SignoffStatus" ma:index="34" nillable="true" ma:displayName="Sign-off status" ma:internalName="Sign_x002d_off_x0020_status">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D3F2B7D-889A-408D-AEEF-2A647C8F65B5}">
  <ds:schemaRefs>
    <ds:schemaRef ds:uri="6527affb-65bc-488a-a6d2-a176a88021df"/>
    <ds:schemaRef ds:uri="e44be4b9-3863-4a40-b4c6-aeb3ef538c55"/>
    <ds:schemaRef ds:uri="http://schemas.microsoft.com/office/infopath/2007/PartnerControls"/>
    <ds:schemaRef ds:uri="http://schemas.openxmlformats.org/package/2006/metadata/core-properties"/>
    <ds:schemaRef ds:uri="http://www.w3.org/XML/1998/namespace"/>
    <ds:schemaRef ds:uri="http://purl.org/dc/elements/1.1/"/>
    <ds:schemaRef ds:uri="http://purl.org/dc/terms/"/>
    <ds:schemaRef ds:uri="http://schemas.microsoft.com/office/2006/documentManagement/types"/>
    <ds:schemaRef ds:uri="http://purl.org/dc/dcmitype/"/>
    <ds:schemaRef ds:uri="45214841-d179-4c24-9a02-a1acd0d71600"/>
    <ds:schemaRef ds:uri="0b22dc32-6b41-49f8-9a55-b9caf6102321"/>
    <ds:schemaRef ds:uri="0519a28c-16ef-4319-8fb5-3dedc21794e1"/>
    <ds:schemaRef ds:uri="http://schemas.microsoft.com/office/2006/metadata/properties"/>
  </ds:schemaRefs>
</ds:datastoreItem>
</file>

<file path=customXml/itemProps2.xml><?xml version="1.0" encoding="utf-8"?>
<ds:datastoreItem xmlns:ds="http://schemas.openxmlformats.org/officeDocument/2006/customXml" ds:itemID="{58317F02-1548-4B62-9694-65E77B730F7F}">
  <ds:schemaRefs>
    <ds:schemaRef ds:uri="0519a28c-16ef-4319-8fb5-3dedc21794e1"/>
    <ds:schemaRef ds:uri="0b22dc32-6b41-49f8-9a55-b9caf6102321"/>
    <ds:schemaRef ds:uri="45214841-d179-4c24-9a02-a1acd0d71600"/>
    <ds:schemaRef ds:uri="6527affb-65bc-488a-a6d2-a176a88021df"/>
    <ds:schemaRef ds:uri="e44be4b9-3863-4a40-b4c6-aeb3ef538c5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2C061CB-709B-455F-987C-3BD885247B0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1367</TotalTime>
  <Words>5011</Words>
  <Application>Microsoft Office PowerPoint</Application>
  <PresentationFormat>On-screen Show (4:3)</PresentationFormat>
  <Paragraphs>374</Paragraphs>
  <Slides>51</Slides>
  <Notes>34</Notes>
  <HiddenSlides>0</HiddenSlides>
  <MMClips>2</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Digital systems</vt:lpstr>
      <vt:lpstr>Systems</vt:lpstr>
      <vt:lpstr>What is a system?</vt:lpstr>
      <vt:lpstr>What is a system?</vt:lpstr>
      <vt:lpstr>Systems thinking</vt:lpstr>
      <vt:lpstr>Digital systems</vt:lpstr>
      <vt:lpstr>What is a digital system?</vt:lpstr>
      <vt:lpstr>PowerPoint Presentation</vt:lpstr>
      <vt:lpstr>PowerPoint Presentation</vt:lpstr>
      <vt:lpstr>PowerPoint Presentation</vt:lpstr>
      <vt:lpstr>PowerPoint Presentation</vt:lpstr>
      <vt:lpstr>What happens if part of a digital system stops working?</vt:lpstr>
      <vt:lpstr>Can you name these digital systems?</vt:lpstr>
      <vt:lpstr>Most digital systems can connect to other digital systems.</vt:lpstr>
      <vt:lpstr>Digital systems can also connect over longer distances.</vt:lpstr>
      <vt:lpstr>Networks</vt:lpstr>
      <vt:lpstr>What is a network?</vt:lpstr>
      <vt:lpstr>What are some examples of networks?</vt:lpstr>
      <vt:lpstr>Can you name some networked digital systems?</vt:lpstr>
      <vt:lpstr>Information systems</vt:lpstr>
      <vt:lpstr>What is an information system?</vt:lpstr>
      <vt:lpstr>PowerPoint Presentation</vt:lpstr>
      <vt:lpstr>Examples of information systems</vt:lpstr>
      <vt:lpstr>Inputs – How do people use information systems?</vt:lpstr>
      <vt:lpstr>Inputs – something to think about …</vt:lpstr>
      <vt:lpstr>Outputs – something to think about …</vt:lpstr>
      <vt:lpstr>Some more things to think about …</vt:lpstr>
      <vt:lpstr>What information systems can you think of?</vt:lpstr>
      <vt:lpstr>Write down two ways to keep your information safe.</vt:lpstr>
      <vt:lpstr>Information systems can  be small or very big.</vt:lpstr>
      <vt:lpstr>Can you name some networked information systems?</vt:lpstr>
      <vt:lpstr>A global positioning system (GPS) is a networked information system.</vt:lpstr>
      <vt:lpstr>Explain how global positioning system (GPS) are a networked information system.</vt:lpstr>
      <vt:lpstr>Let’s look at geographic information systems.</vt:lpstr>
      <vt:lpstr>Geographic information systems</vt:lpstr>
      <vt:lpstr>What information does a GIS give us?</vt:lpstr>
      <vt:lpstr>Compare two online map systems for your local area.</vt:lpstr>
      <vt:lpstr>Why are number plates blurred in street view on online maps?</vt:lpstr>
      <vt:lpstr>What are some more reasons for personal information to be kept private in networked information systems?</vt:lpstr>
      <vt:lpstr>Other GIS – hotspots</vt:lpstr>
      <vt:lpstr>Other GIS – National Geographic MapMaker Interactive</vt:lpstr>
      <vt:lpstr>Other GIS – Scribble Maps</vt:lpstr>
      <vt:lpstr>Scribble Maps activity</vt:lpstr>
      <vt:lpstr>Scribble Maps activity</vt:lpstr>
      <vt:lpstr>Scribble Maps activity</vt:lpstr>
      <vt:lpstr>Group task – gather data</vt:lpstr>
      <vt:lpstr>Group task – Design a digital system</vt:lpstr>
      <vt:lpstr>Group task – Manage your project</vt:lpstr>
      <vt:lpstr>Group task – Build your digital system</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Systems</dc:title>
  <dc:creator>Atkins, Sarah</dc:creator>
  <cp:lastModifiedBy>Hughes, Melanie</cp:lastModifiedBy>
  <cp:revision>2</cp:revision>
  <dcterms:created xsi:type="dcterms:W3CDTF">2020-07-10T03:05:04Z</dcterms:created>
  <dcterms:modified xsi:type="dcterms:W3CDTF">2020-11-30T04:12:53Z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c_Activity">
    <vt:lpwstr>66;#Curriculum support|62de08b3-b420-475d-bc2c-29c9ae550e61</vt:lpwstr>
  </property>
  <property fmtid="{D5CDD505-2E9C-101B-9397-08002B2CF9AE}" pid="3" name="ContentTypeId">
    <vt:lpwstr>0x0101007A9D79ACD8B79D48A9A515D2FD058548000281AA537786144D834B6B3B838DFCDF</vt:lpwstr>
  </property>
  <property fmtid="{D5CDD505-2E9C-101B-9397-08002B2CF9AE}" pid="4" name="ac_documenttype">
    <vt:lpwstr>102;#Multimedia asset|b13eec2b-393d-4e27-92b8-0c51a7ba8b47</vt:lpwstr>
  </property>
  <property fmtid="{D5CDD505-2E9C-101B-9397-08002B2CF9AE}" pid="5" name="ac_keywords">
    <vt:lpwstr/>
  </property>
  <property fmtid="{D5CDD505-2E9C-101B-9397-08002B2CF9AE}" pid="6" name="gb844606043843ca85709e79ee8bdc4e">
    <vt:lpwstr/>
  </property>
  <property fmtid="{D5CDD505-2E9C-101B-9397-08002B2CF9AE}" pid="7" name="ac_projectphase">
    <vt:lpwstr/>
  </property>
</Properties>
</file>